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79" r:id="rId2"/>
    <p:sldId id="256" r:id="rId3"/>
    <p:sldId id="276" r:id="rId4"/>
    <p:sldId id="277" r:id="rId5"/>
    <p:sldId id="269" r:id="rId6"/>
    <p:sldId id="257" r:id="rId7"/>
    <p:sldId id="265" r:id="rId8"/>
    <p:sldId id="275" r:id="rId9"/>
    <p:sldId id="278" r:id="rId10"/>
    <p:sldId id="263" r:id="rId11"/>
    <p:sldId id="266" r:id="rId12"/>
    <p:sldId id="258" r:id="rId13"/>
    <p:sldId id="270" r:id="rId14"/>
    <p:sldId id="271" r:id="rId15"/>
    <p:sldId id="272" r:id="rId16"/>
    <p:sldId id="273" r:id="rId17"/>
    <p:sldId id="259" r:id="rId18"/>
    <p:sldId id="260" r:id="rId19"/>
    <p:sldId id="267" r:id="rId20"/>
    <p:sldId id="281" r:id="rId21"/>
    <p:sldId id="283" r:id="rId22"/>
    <p:sldId id="261" r:id="rId23"/>
    <p:sldId id="284" r:id="rId24"/>
    <p:sldId id="262" r:id="rId25"/>
    <p:sldId id="286" r:id="rId26"/>
    <p:sldId id="285" r:id="rId27"/>
    <p:sldId id="287" r:id="rId28"/>
    <p:sldId id="289" r:id="rId29"/>
    <p:sldId id="290" r:id="rId30"/>
    <p:sldId id="288" r:id="rId31"/>
    <p:sldId id="291" r:id="rId32"/>
    <p:sldId id="292" r:id="rId33"/>
    <p:sldId id="293" r:id="rId34"/>
    <p:sldId id="294" r:id="rId35"/>
    <p:sldId id="295" r:id="rId36"/>
    <p:sldId id="297" r:id="rId37"/>
    <p:sldId id="298" r:id="rId38"/>
    <p:sldId id="299" r:id="rId39"/>
    <p:sldId id="300" r:id="rId40"/>
    <p:sldId id="301" r:id="rId41"/>
    <p:sldId id="302" r:id="rId42"/>
    <p:sldId id="303" r:id="rId43"/>
  </p:sldIdLst>
  <p:sldSz cx="12192000" cy="6858000"/>
  <p:notesSz cx="6858000" cy="9144000"/>
  <p:defaultTextStyle>
    <a:defPPr>
      <a:defRPr lang="en-K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933"/>
    <p:restoredTop sz="93473"/>
  </p:normalViewPr>
  <p:slideViewPr>
    <p:cSldViewPr snapToGrid="0">
      <p:cViewPr>
        <p:scale>
          <a:sx n="120" d="100"/>
          <a:sy n="120" d="100"/>
        </p:scale>
        <p:origin x="744" y="7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B316F5-0C0A-404F-9C6D-4C71DB46E84A}" type="datetimeFigureOut">
              <a:rPr lang="en-KZ" smtClean="0"/>
              <a:t>10.07.2025</a:t>
            </a:fld>
            <a:endParaRPr lang="en-K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97771-6435-7143-A62E-95183C9C214F}" type="slidenum">
              <a:rPr lang="en-KZ" smtClean="0"/>
              <a:t>‹#›</a:t>
            </a:fld>
            <a:endParaRPr lang="en-KZ"/>
          </a:p>
        </p:txBody>
      </p:sp>
    </p:spTree>
    <p:extLst>
      <p:ext uri="{BB962C8B-B14F-4D97-AF65-F5344CB8AC3E}">
        <p14:creationId xmlns:p14="http://schemas.microsoft.com/office/powerpoint/2010/main" val="1839886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Z" dirty="0"/>
          </a:p>
        </p:txBody>
      </p:sp>
      <p:sp>
        <p:nvSpPr>
          <p:cNvPr id="4" name="Slide Number Placeholder 3"/>
          <p:cNvSpPr>
            <a:spLocks noGrp="1"/>
          </p:cNvSpPr>
          <p:nvPr>
            <p:ph type="sldNum" sz="quarter" idx="5"/>
          </p:nvPr>
        </p:nvSpPr>
        <p:spPr/>
        <p:txBody>
          <a:bodyPr/>
          <a:lstStyle/>
          <a:p>
            <a:fld id="{4FC97771-6435-7143-A62E-95183C9C214F}" type="slidenum">
              <a:rPr lang="en-KZ" smtClean="0"/>
              <a:t>7</a:t>
            </a:fld>
            <a:endParaRPr lang="en-KZ"/>
          </a:p>
        </p:txBody>
      </p:sp>
    </p:spTree>
    <p:extLst>
      <p:ext uri="{BB962C8B-B14F-4D97-AF65-F5344CB8AC3E}">
        <p14:creationId xmlns:p14="http://schemas.microsoft.com/office/powerpoint/2010/main" val="2889784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Z" dirty="0"/>
          </a:p>
        </p:txBody>
      </p:sp>
      <p:sp>
        <p:nvSpPr>
          <p:cNvPr id="4" name="Slide Number Placeholder 3"/>
          <p:cNvSpPr>
            <a:spLocks noGrp="1"/>
          </p:cNvSpPr>
          <p:nvPr>
            <p:ph type="sldNum" sz="quarter" idx="5"/>
          </p:nvPr>
        </p:nvSpPr>
        <p:spPr/>
        <p:txBody>
          <a:bodyPr/>
          <a:lstStyle/>
          <a:p>
            <a:fld id="{4FC97771-6435-7143-A62E-95183C9C214F}" type="slidenum">
              <a:rPr lang="en-KZ" smtClean="0"/>
              <a:t>13</a:t>
            </a:fld>
            <a:endParaRPr lang="en-KZ"/>
          </a:p>
        </p:txBody>
      </p:sp>
    </p:spTree>
    <p:extLst>
      <p:ext uri="{BB962C8B-B14F-4D97-AF65-F5344CB8AC3E}">
        <p14:creationId xmlns:p14="http://schemas.microsoft.com/office/powerpoint/2010/main" val="3811473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Z" dirty="0"/>
          </a:p>
        </p:txBody>
      </p:sp>
      <p:sp>
        <p:nvSpPr>
          <p:cNvPr id="4" name="Slide Number Placeholder 3"/>
          <p:cNvSpPr>
            <a:spLocks noGrp="1"/>
          </p:cNvSpPr>
          <p:nvPr>
            <p:ph type="sldNum" sz="quarter" idx="5"/>
          </p:nvPr>
        </p:nvSpPr>
        <p:spPr/>
        <p:txBody>
          <a:bodyPr/>
          <a:lstStyle/>
          <a:p>
            <a:fld id="{4FC97771-6435-7143-A62E-95183C9C214F}" type="slidenum">
              <a:rPr lang="en-KZ" smtClean="0"/>
              <a:t>26</a:t>
            </a:fld>
            <a:endParaRPr lang="en-KZ"/>
          </a:p>
        </p:txBody>
      </p:sp>
    </p:spTree>
    <p:extLst>
      <p:ext uri="{BB962C8B-B14F-4D97-AF65-F5344CB8AC3E}">
        <p14:creationId xmlns:p14="http://schemas.microsoft.com/office/powerpoint/2010/main" val="827315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Z" dirty="0"/>
          </a:p>
        </p:txBody>
      </p:sp>
      <p:sp>
        <p:nvSpPr>
          <p:cNvPr id="4" name="Slide Number Placeholder 3"/>
          <p:cNvSpPr>
            <a:spLocks noGrp="1"/>
          </p:cNvSpPr>
          <p:nvPr>
            <p:ph type="sldNum" sz="quarter" idx="5"/>
          </p:nvPr>
        </p:nvSpPr>
        <p:spPr/>
        <p:txBody>
          <a:bodyPr/>
          <a:lstStyle/>
          <a:p>
            <a:fld id="{4FC97771-6435-7143-A62E-95183C9C214F}" type="slidenum">
              <a:rPr lang="en-KZ" smtClean="0"/>
              <a:t>27</a:t>
            </a:fld>
            <a:endParaRPr lang="en-KZ"/>
          </a:p>
        </p:txBody>
      </p:sp>
    </p:spTree>
    <p:extLst>
      <p:ext uri="{BB962C8B-B14F-4D97-AF65-F5344CB8AC3E}">
        <p14:creationId xmlns:p14="http://schemas.microsoft.com/office/powerpoint/2010/main" val="4035996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Z" dirty="0"/>
          </a:p>
        </p:txBody>
      </p:sp>
      <p:sp>
        <p:nvSpPr>
          <p:cNvPr id="4" name="Slide Number Placeholder 3"/>
          <p:cNvSpPr>
            <a:spLocks noGrp="1"/>
          </p:cNvSpPr>
          <p:nvPr>
            <p:ph type="sldNum" sz="quarter" idx="5"/>
          </p:nvPr>
        </p:nvSpPr>
        <p:spPr/>
        <p:txBody>
          <a:bodyPr/>
          <a:lstStyle/>
          <a:p>
            <a:fld id="{4FC97771-6435-7143-A62E-95183C9C214F}" type="slidenum">
              <a:rPr lang="en-KZ" smtClean="0"/>
              <a:t>29</a:t>
            </a:fld>
            <a:endParaRPr lang="en-KZ"/>
          </a:p>
        </p:txBody>
      </p:sp>
    </p:spTree>
    <p:extLst>
      <p:ext uri="{BB962C8B-B14F-4D97-AF65-F5344CB8AC3E}">
        <p14:creationId xmlns:p14="http://schemas.microsoft.com/office/powerpoint/2010/main" val="3808109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Z" dirty="0"/>
          </a:p>
        </p:txBody>
      </p:sp>
      <p:sp>
        <p:nvSpPr>
          <p:cNvPr id="4" name="Slide Number Placeholder 3"/>
          <p:cNvSpPr>
            <a:spLocks noGrp="1"/>
          </p:cNvSpPr>
          <p:nvPr>
            <p:ph type="sldNum" sz="quarter" idx="5"/>
          </p:nvPr>
        </p:nvSpPr>
        <p:spPr/>
        <p:txBody>
          <a:bodyPr/>
          <a:lstStyle/>
          <a:p>
            <a:fld id="{4FC97771-6435-7143-A62E-95183C9C214F}" type="slidenum">
              <a:rPr lang="en-KZ" smtClean="0"/>
              <a:t>35</a:t>
            </a:fld>
            <a:endParaRPr lang="en-KZ"/>
          </a:p>
        </p:txBody>
      </p:sp>
    </p:spTree>
    <p:extLst>
      <p:ext uri="{BB962C8B-B14F-4D97-AF65-F5344CB8AC3E}">
        <p14:creationId xmlns:p14="http://schemas.microsoft.com/office/powerpoint/2010/main" val="45614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15BB3-A36D-B7F9-28FC-F6C9D6B087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Z"/>
          </a:p>
        </p:txBody>
      </p:sp>
      <p:sp>
        <p:nvSpPr>
          <p:cNvPr id="3" name="Subtitle 2">
            <a:extLst>
              <a:ext uri="{FF2B5EF4-FFF2-40B4-BE49-F238E27FC236}">
                <a16:creationId xmlns:a16="http://schemas.microsoft.com/office/drawing/2014/main" id="{4EB203EF-692E-4BA4-9816-B7C3C327C9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Z"/>
          </a:p>
        </p:txBody>
      </p:sp>
      <p:sp>
        <p:nvSpPr>
          <p:cNvPr id="4" name="Date Placeholder 3">
            <a:extLst>
              <a:ext uri="{FF2B5EF4-FFF2-40B4-BE49-F238E27FC236}">
                <a16:creationId xmlns:a16="http://schemas.microsoft.com/office/drawing/2014/main" id="{20FCDD81-079F-4FD9-C267-E34D23E737D1}"/>
              </a:ext>
            </a:extLst>
          </p:cNvPr>
          <p:cNvSpPr>
            <a:spLocks noGrp="1"/>
          </p:cNvSpPr>
          <p:nvPr>
            <p:ph type="dt" sz="half" idx="10"/>
          </p:nvPr>
        </p:nvSpPr>
        <p:spPr/>
        <p:txBody>
          <a:bodyPr/>
          <a:lstStyle/>
          <a:p>
            <a:fld id="{8A84E275-FD69-E943-A60C-529F8B30E339}" type="datetimeFigureOut">
              <a:rPr lang="en-KZ" smtClean="0"/>
              <a:t>10.07.2025</a:t>
            </a:fld>
            <a:endParaRPr lang="en-KZ"/>
          </a:p>
        </p:txBody>
      </p:sp>
      <p:sp>
        <p:nvSpPr>
          <p:cNvPr id="5" name="Footer Placeholder 4">
            <a:extLst>
              <a:ext uri="{FF2B5EF4-FFF2-40B4-BE49-F238E27FC236}">
                <a16:creationId xmlns:a16="http://schemas.microsoft.com/office/drawing/2014/main" id="{F8B5C77C-B798-2FE2-CECF-5D72816FD711}"/>
              </a:ext>
            </a:extLst>
          </p:cNvPr>
          <p:cNvSpPr>
            <a:spLocks noGrp="1"/>
          </p:cNvSpPr>
          <p:nvPr>
            <p:ph type="ftr" sz="quarter" idx="11"/>
          </p:nvPr>
        </p:nvSpPr>
        <p:spPr/>
        <p:txBody>
          <a:bodyPr/>
          <a:lstStyle/>
          <a:p>
            <a:endParaRPr lang="en-KZ"/>
          </a:p>
        </p:txBody>
      </p:sp>
      <p:sp>
        <p:nvSpPr>
          <p:cNvPr id="6" name="Slide Number Placeholder 5">
            <a:extLst>
              <a:ext uri="{FF2B5EF4-FFF2-40B4-BE49-F238E27FC236}">
                <a16:creationId xmlns:a16="http://schemas.microsoft.com/office/drawing/2014/main" id="{63EB1446-2183-BA0E-072B-0B44C5D5157E}"/>
              </a:ext>
            </a:extLst>
          </p:cNvPr>
          <p:cNvSpPr>
            <a:spLocks noGrp="1"/>
          </p:cNvSpPr>
          <p:nvPr>
            <p:ph type="sldNum" sz="quarter" idx="12"/>
          </p:nvPr>
        </p:nvSpPr>
        <p:spPr/>
        <p:txBody>
          <a:bodyPr/>
          <a:lstStyle/>
          <a:p>
            <a:fld id="{91C6CEE2-6ACE-0248-BCD5-39C87160553E}" type="slidenum">
              <a:rPr lang="en-KZ" smtClean="0"/>
              <a:t>‹#›</a:t>
            </a:fld>
            <a:endParaRPr lang="en-KZ"/>
          </a:p>
        </p:txBody>
      </p:sp>
    </p:spTree>
    <p:extLst>
      <p:ext uri="{BB962C8B-B14F-4D97-AF65-F5344CB8AC3E}">
        <p14:creationId xmlns:p14="http://schemas.microsoft.com/office/powerpoint/2010/main" val="1206707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23DD6-8A18-E1D1-1BAD-EF7220352D9D}"/>
              </a:ext>
            </a:extLst>
          </p:cNvPr>
          <p:cNvSpPr>
            <a:spLocks noGrp="1"/>
          </p:cNvSpPr>
          <p:nvPr>
            <p:ph type="title"/>
          </p:nvPr>
        </p:nvSpPr>
        <p:spPr/>
        <p:txBody>
          <a:bodyPr/>
          <a:lstStyle/>
          <a:p>
            <a:r>
              <a:rPr lang="en-US"/>
              <a:t>Click to edit Master title style</a:t>
            </a:r>
            <a:endParaRPr lang="en-KZ"/>
          </a:p>
        </p:txBody>
      </p:sp>
      <p:sp>
        <p:nvSpPr>
          <p:cNvPr id="3" name="Vertical Text Placeholder 2">
            <a:extLst>
              <a:ext uri="{FF2B5EF4-FFF2-40B4-BE49-F238E27FC236}">
                <a16:creationId xmlns:a16="http://schemas.microsoft.com/office/drawing/2014/main" id="{BFE19D4D-6120-5745-62BF-6BA3F7A6A4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Date Placeholder 3">
            <a:extLst>
              <a:ext uri="{FF2B5EF4-FFF2-40B4-BE49-F238E27FC236}">
                <a16:creationId xmlns:a16="http://schemas.microsoft.com/office/drawing/2014/main" id="{B920AE74-B401-0C7F-33EF-DCA0F8434FD5}"/>
              </a:ext>
            </a:extLst>
          </p:cNvPr>
          <p:cNvSpPr>
            <a:spLocks noGrp="1"/>
          </p:cNvSpPr>
          <p:nvPr>
            <p:ph type="dt" sz="half" idx="10"/>
          </p:nvPr>
        </p:nvSpPr>
        <p:spPr/>
        <p:txBody>
          <a:bodyPr/>
          <a:lstStyle/>
          <a:p>
            <a:fld id="{8A84E275-FD69-E943-A60C-529F8B30E339}" type="datetimeFigureOut">
              <a:rPr lang="en-KZ" smtClean="0"/>
              <a:t>10.07.2025</a:t>
            </a:fld>
            <a:endParaRPr lang="en-KZ"/>
          </a:p>
        </p:txBody>
      </p:sp>
      <p:sp>
        <p:nvSpPr>
          <p:cNvPr id="5" name="Footer Placeholder 4">
            <a:extLst>
              <a:ext uri="{FF2B5EF4-FFF2-40B4-BE49-F238E27FC236}">
                <a16:creationId xmlns:a16="http://schemas.microsoft.com/office/drawing/2014/main" id="{33D02819-ED96-528D-F0C6-244E18CC9C8E}"/>
              </a:ext>
            </a:extLst>
          </p:cNvPr>
          <p:cNvSpPr>
            <a:spLocks noGrp="1"/>
          </p:cNvSpPr>
          <p:nvPr>
            <p:ph type="ftr" sz="quarter" idx="11"/>
          </p:nvPr>
        </p:nvSpPr>
        <p:spPr/>
        <p:txBody>
          <a:bodyPr/>
          <a:lstStyle/>
          <a:p>
            <a:endParaRPr lang="en-KZ"/>
          </a:p>
        </p:txBody>
      </p:sp>
      <p:sp>
        <p:nvSpPr>
          <p:cNvPr id="6" name="Slide Number Placeholder 5">
            <a:extLst>
              <a:ext uri="{FF2B5EF4-FFF2-40B4-BE49-F238E27FC236}">
                <a16:creationId xmlns:a16="http://schemas.microsoft.com/office/drawing/2014/main" id="{9857DBA6-F497-7095-0CF9-DC930DB24BC0}"/>
              </a:ext>
            </a:extLst>
          </p:cNvPr>
          <p:cNvSpPr>
            <a:spLocks noGrp="1"/>
          </p:cNvSpPr>
          <p:nvPr>
            <p:ph type="sldNum" sz="quarter" idx="12"/>
          </p:nvPr>
        </p:nvSpPr>
        <p:spPr/>
        <p:txBody>
          <a:bodyPr/>
          <a:lstStyle/>
          <a:p>
            <a:fld id="{91C6CEE2-6ACE-0248-BCD5-39C87160553E}" type="slidenum">
              <a:rPr lang="en-KZ" smtClean="0"/>
              <a:t>‹#›</a:t>
            </a:fld>
            <a:endParaRPr lang="en-KZ"/>
          </a:p>
        </p:txBody>
      </p:sp>
    </p:spTree>
    <p:extLst>
      <p:ext uri="{BB962C8B-B14F-4D97-AF65-F5344CB8AC3E}">
        <p14:creationId xmlns:p14="http://schemas.microsoft.com/office/powerpoint/2010/main" val="2553760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7B2B88-5355-F280-4131-D8D1413FCC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Z"/>
          </a:p>
        </p:txBody>
      </p:sp>
      <p:sp>
        <p:nvSpPr>
          <p:cNvPr id="3" name="Vertical Text Placeholder 2">
            <a:extLst>
              <a:ext uri="{FF2B5EF4-FFF2-40B4-BE49-F238E27FC236}">
                <a16:creationId xmlns:a16="http://schemas.microsoft.com/office/drawing/2014/main" id="{FBEF079D-9732-4233-C5E2-85E9A65174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Date Placeholder 3">
            <a:extLst>
              <a:ext uri="{FF2B5EF4-FFF2-40B4-BE49-F238E27FC236}">
                <a16:creationId xmlns:a16="http://schemas.microsoft.com/office/drawing/2014/main" id="{F722B931-7A64-9808-429F-666864C5096D}"/>
              </a:ext>
            </a:extLst>
          </p:cNvPr>
          <p:cNvSpPr>
            <a:spLocks noGrp="1"/>
          </p:cNvSpPr>
          <p:nvPr>
            <p:ph type="dt" sz="half" idx="10"/>
          </p:nvPr>
        </p:nvSpPr>
        <p:spPr/>
        <p:txBody>
          <a:bodyPr/>
          <a:lstStyle/>
          <a:p>
            <a:fld id="{8A84E275-FD69-E943-A60C-529F8B30E339}" type="datetimeFigureOut">
              <a:rPr lang="en-KZ" smtClean="0"/>
              <a:t>10.07.2025</a:t>
            </a:fld>
            <a:endParaRPr lang="en-KZ"/>
          </a:p>
        </p:txBody>
      </p:sp>
      <p:sp>
        <p:nvSpPr>
          <p:cNvPr id="5" name="Footer Placeholder 4">
            <a:extLst>
              <a:ext uri="{FF2B5EF4-FFF2-40B4-BE49-F238E27FC236}">
                <a16:creationId xmlns:a16="http://schemas.microsoft.com/office/drawing/2014/main" id="{38150779-83DB-F501-7DCF-46F91C0D84EE}"/>
              </a:ext>
            </a:extLst>
          </p:cNvPr>
          <p:cNvSpPr>
            <a:spLocks noGrp="1"/>
          </p:cNvSpPr>
          <p:nvPr>
            <p:ph type="ftr" sz="quarter" idx="11"/>
          </p:nvPr>
        </p:nvSpPr>
        <p:spPr/>
        <p:txBody>
          <a:bodyPr/>
          <a:lstStyle/>
          <a:p>
            <a:endParaRPr lang="en-KZ"/>
          </a:p>
        </p:txBody>
      </p:sp>
      <p:sp>
        <p:nvSpPr>
          <p:cNvPr id="6" name="Slide Number Placeholder 5">
            <a:extLst>
              <a:ext uri="{FF2B5EF4-FFF2-40B4-BE49-F238E27FC236}">
                <a16:creationId xmlns:a16="http://schemas.microsoft.com/office/drawing/2014/main" id="{CC9FA0CF-9F98-B07F-2845-6F88E1DA949E}"/>
              </a:ext>
            </a:extLst>
          </p:cNvPr>
          <p:cNvSpPr>
            <a:spLocks noGrp="1"/>
          </p:cNvSpPr>
          <p:nvPr>
            <p:ph type="sldNum" sz="quarter" idx="12"/>
          </p:nvPr>
        </p:nvSpPr>
        <p:spPr/>
        <p:txBody>
          <a:bodyPr/>
          <a:lstStyle/>
          <a:p>
            <a:fld id="{91C6CEE2-6ACE-0248-BCD5-39C87160553E}" type="slidenum">
              <a:rPr lang="en-KZ" smtClean="0"/>
              <a:t>‹#›</a:t>
            </a:fld>
            <a:endParaRPr lang="en-KZ"/>
          </a:p>
        </p:txBody>
      </p:sp>
    </p:spTree>
    <p:extLst>
      <p:ext uri="{BB962C8B-B14F-4D97-AF65-F5344CB8AC3E}">
        <p14:creationId xmlns:p14="http://schemas.microsoft.com/office/powerpoint/2010/main" val="1721107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76906-D31C-50FD-47C1-10981FA9857B}"/>
              </a:ext>
            </a:extLst>
          </p:cNvPr>
          <p:cNvSpPr>
            <a:spLocks noGrp="1"/>
          </p:cNvSpPr>
          <p:nvPr>
            <p:ph type="title"/>
          </p:nvPr>
        </p:nvSpPr>
        <p:spPr/>
        <p:txBody>
          <a:bodyPr/>
          <a:lstStyle/>
          <a:p>
            <a:r>
              <a:rPr lang="en-US"/>
              <a:t>Click to edit Master title style</a:t>
            </a:r>
            <a:endParaRPr lang="en-KZ"/>
          </a:p>
        </p:txBody>
      </p:sp>
      <p:sp>
        <p:nvSpPr>
          <p:cNvPr id="3" name="Content Placeholder 2">
            <a:extLst>
              <a:ext uri="{FF2B5EF4-FFF2-40B4-BE49-F238E27FC236}">
                <a16:creationId xmlns:a16="http://schemas.microsoft.com/office/drawing/2014/main" id="{CDD8D306-927C-0306-1BE8-C12AE355D8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Date Placeholder 3">
            <a:extLst>
              <a:ext uri="{FF2B5EF4-FFF2-40B4-BE49-F238E27FC236}">
                <a16:creationId xmlns:a16="http://schemas.microsoft.com/office/drawing/2014/main" id="{1BC4B86E-D07D-29C5-6903-26F718BF98E9}"/>
              </a:ext>
            </a:extLst>
          </p:cNvPr>
          <p:cNvSpPr>
            <a:spLocks noGrp="1"/>
          </p:cNvSpPr>
          <p:nvPr>
            <p:ph type="dt" sz="half" idx="10"/>
          </p:nvPr>
        </p:nvSpPr>
        <p:spPr/>
        <p:txBody>
          <a:bodyPr/>
          <a:lstStyle/>
          <a:p>
            <a:fld id="{8A84E275-FD69-E943-A60C-529F8B30E339}" type="datetimeFigureOut">
              <a:rPr lang="en-KZ" smtClean="0"/>
              <a:t>10.07.2025</a:t>
            </a:fld>
            <a:endParaRPr lang="en-KZ"/>
          </a:p>
        </p:txBody>
      </p:sp>
      <p:sp>
        <p:nvSpPr>
          <p:cNvPr id="5" name="Footer Placeholder 4">
            <a:extLst>
              <a:ext uri="{FF2B5EF4-FFF2-40B4-BE49-F238E27FC236}">
                <a16:creationId xmlns:a16="http://schemas.microsoft.com/office/drawing/2014/main" id="{C2483221-A9E8-6D3A-420A-361236EB391D}"/>
              </a:ext>
            </a:extLst>
          </p:cNvPr>
          <p:cNvSpPr>
            <a:spLocks noGrp="1"/>
          </p:cNvSpPr>
          <p:nvPr>
            <p:ph type="ftr" sz="quarter" idx="11"/>
          </p:nvPr>
        </p:nvSpPr>
        <p:spPr/>
        <p:txBody>
          <a:bodyPr/>
          <a:lstStyle/>
          <a:p>
            <a:endParaRPr lang="en-KZ"/>
          </a:p>
        </p:txBody>
      </p:sp>
      <p:sp>
        <p:nvSpPr>
          <p:cNvPr id="6" name="Slide Number Placeholder 5">
            <a:extLst>
              <a:ext uri="{FF2B5EF4-FFF2-40B4-BE49-F238E27FC236}">
                <a16:creationId xmlns:a16="http://schemas.microsoft.com/office/drawing/2014/main" id="{65A3B340-0B76-EA1E-3EA0-7B4AFEBF3B8E}"/>
              </a:ext>
            </a:extLst>
          </p:cNvPr>
          <p:cNvSpPr>
            <a:spLocks noGrp="1"/>
          </p:cNvSpPr>
          <p:nvPr>
            <p:ph type="sldNum" sz="quarter" idx="12"/>
          </p:nvPr>
        </p:nvSpPr>
        <p:spPr/>
        <p:txBody>
          <a:bodyPr/>
          <a:lstStyle/>
          <a:p>
            <a:fld id="{91C6CEE2-6ACE-0248-BCD5-39C87160553E}" type="slidenum">
              <a:rPr lang="en-KZ" smtClean="0"/>
              <a:t>‹#›</a:t>
            </a:fld>
            <a:endParaRPr lang="en-KZ"/>
          </a:p>
        </p:txBody>
      </p:sp>
    </p:spTree>
    <p:extLst>
      <p:ext uri="{BB962C8B-B14F-4D97-AF65-F5344CB8AC3E}">
        <p14:creationId xmlns:p14="http://schemas.microsoft.com/office/powerpoint/2010/main" val="1866158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A075-FF7E-0C68-54E1-BE5A2440B6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Z"/>
          </a:p>
        </p:txBody>
      </p:sp>
      <p:sp>
        <p:nvSpPr>
          <p:cNvPr id="3" name="Text Placeholder 2">
            <a:extLst>
              <a:ext uri="{FF2B5EF4-FFF2-40B4-BE49-F238E27FC236}">
                <a16:creationId xmlns:a16="http://schemas.microsoft.com/office/drawing/2014/main" id="{74DC7F1C-8C97-A1C4-1DCC-8DE0AE22495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79AB8-7E1B-3AD4-0646-F177123119E2}"/>
              </a:ext>
            </a:extLst>
          </p:cNvPr>
          <p:cNvSpPr>
            <a:spLocks noGrp="1"/>
          </p:cNvSpPr>
          <p:nvPr>
            <p:ph type="dt" sz="half" idx="10"/>
          </p:nvPr>
        </p:nvSpPr>
        <p:spPr/>
        <p:txBody>
          <a:bodyPr/>
          <a:lstStyle/>
          <a:p>
            <a:fld id="{8A84E275-FD69-E943-A60C-529F8B30E339}" type="datetimeFigureOut">
              <a:rPr lang="en-KZ" smtClean="0"/>
              <a:t>10.07.2025</a:t>
            </a:fld>
            <a:endParaRPr lang="en-KZ"/>
          </a:p>
        </p:txBody>
      </p:sp>
      <p:sp>
        <p:nvSpPr>
          <p:cNvPr id="5" name="Footer Placeholder 4">
            <a:extLst>
              <a:ext uri="{FF2B5EF4-FFF2-40B4-BE49-F238E27FC236}">
                <a16:creationId xmlns:a16="http://schemas.microsoft.com/office/drawing/2014/main" id="{28C37583-D44D-D7FD-C4AA-E2123BE76AD5}"/>
              </a:ext>
            </a:extLst>
          </p:cNvPr>
          <p:cNvSpPr>
            <a:spLocks noGrp="1"/>
          </p:cNvSpPr>
          <p:nvPr>
            <p:ph type="ftr" sz="quarter" idx="11"/>
          </p:nvPr>
        </p:nvSpPr>
        <p:spPr/>
        <p:txBody>
          <a:bodyPr/>
          <a:lstStyle/>
          <a:p>
            <a:endParaRPr lang="en-KZ"/>
          </a:p>
        </p:txBody>
      </p:sp>
      <p:sp>
        <p:nvSpPr>
          <p:cNvPr id="6" name="Slide Number Placeholder 5">
            <a:extLst>
              <a:ext uri="{FF2B5EF4-FFF2-40B4-BE49-F238E27FC236}">
                <a16:creationId xmlns:a16="http://schemas.microsoft.com/office/drawing/2014/main" id="{2804ED51-15CF-9FDD-B296-0AC3FEBB2FAF}"/>
              </a:ext>
            </a:extLst>
          </p:cNvPr>
          <p:cNvSpPr>
            <a:spLocks noGrp="1"/>
          </p:cNvSpPr>
          <p:nvPr>
            <p:ph type="sldNum" sz="quarter" idx="12"/>
          </p:nvPr>
        </p:nvSpPr>
        <p:spPr/>
        <p:txBody>
          <a:bodyPr/>
          <a:lstStyle/>
          <a:p>
            <a:fld id="{91C6CEE2-6ACE-0248-BCD5-39C87160553E}" type="slidenum">
              <a:rPr lang="en-KZ" smtClean="0"/>
              <a:t>‹#›</a:t>
            </a:fld>
            <a:endParaRPr lang="en-KZ"/>
          </a:p>
        </p:txBody>
      </p:sp>
    </p:spTree>
    <p:extLst>
      <p:ext uri="{BB962C8B-B14F-4D97-AF65-F5344CB8AC3E}">
        <p14:creationId xmlns:p14="http://schemas.microsoft.com/office/powerpoint/2010/main" val="4181933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843E-7FBA-021E-FD14-7AE322A0A277}"/>
              </a:ext>
            </a:extLst>
          </p:cNvPr>
          <p:cNvSpPr>
            <a:spLocks noGrp="1"/>
          </p:cNvSpPr>
          <p:nvPr>
            <p:ph type="title"/>
          </p:nvPr>
        </p:nvSpPr>
        <p:spPr/>
        <p:txBody>
          <a:bodyPr/>
          <a:lstStyle/>
          <a:p>
            <a:r>
              <a:rPr lang="en-US"/>
              <a:t>Click to edit Master title style</a:t>
            </a:r>
            <a:endParaRPr lang="en-KZ"/>
          </a:p>
        </p:txBody>
      </p:sp>
      <p:sp>
        <p:nvSpPr>
          <p:cNvPr id="3" name="Content Placeholder 2">
            <a:extLst>
              <a:ext uri="{FF2B5EF4-FFF2-40B4-BE49-F238E27FC236}">
                <a16:creationId xmlns:a16="http://schemas.microsoft.com/office/drawing/2014/main" id="{A6EE632F-D478-708C-CD1B-0CB542C457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Content Placeholder 3">
            <a:extLst>
              <a:ext uri="{FF2B5EF4-FFF2-40B4-BE49-F238E27FC236}">
                <a16:creationId xmlns:a16="http://schemas.microsoft.com/office/drawing/2014/main" id="{9512ADF7-2CD7-509C-21F9-F2D59175F2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5" name="Date Placeholder 4">
            <a:extLst>
              <a:ext uri="{FF2B5EF4-FFF2-40B4-BE49-F238E27FC236}">
                <a16:creationId xmlns:a16="http://schemas.microsoft.com/office/drawing/2014/main" id="{BE2813AE-00C3-E21B-5D75-0443F3F755C2}"/>
              </a:ext>
            </a:extLst>
          </p:cNvPr>
          <p:cNvSpPr>
            <a:spLocks noGrp="1"/>
          </p:cNvSpPr>
          <p:nvPr>
            <p:ph type="dt" sz="half" idx="10"/>
          </p:nvPr>
        </p:nvSpPr>
        <p:spPr/>
        <p:txBody>
          <a:bodyPr/>
          <a:lstStyle/>
          <a:p>
            <a:fld id="{8A84E275-FD69-E943-A60C-529F8B30E339}" type="datetimeFigureOut">
              <a:rPr lang="en-KZ" smtClean="0"/>
              <a:t>10.07.2025</a:t>
            </a:fld>
            <a:endParaRPr lang="en-KZ"/>
          </a:p>
        </p:txBody>
      </p:sp>
      <p:sp>
        <p:nvSpPr>
          <p:cNvPr id="6" name="Footer Placeholder 5">
            <a:extLst>
              <a:ext uri="{FF2B5EF4-FFF2-40B4-BE49-F238E27FC236}">
                <a16:creationId xmlns:a16="http://schemas.microsoft.com/office/drawing/2014/main" id="{F38379B1-DC33-111D-B84D-88ECD398120D}"/>
              </a:ext>
            </a:extLst>
          </p:cNvPr>
          <p:cNvSpPr>
            <a:spLocks noGrp="1"/>
          </p:cNvSpPr>
          <p:nvPr>
            <p:ph type="ftr" sz="quarter" idx="11"/>
          </p:nvPr>
        </p:nvSpPr>
        <p:spPr/>
        <p:txBody>
          <a:bodyPr/>
          <a:lstStyle/>
          <a:p>
            <a:endParaRPr lang="en-KZ"/>
          </a:p>
        </p:txBody>
      </p:sp>
      <p:sp>
        <p:nvSpPr>
          <p:cNvPr id="7" name="Slide Number Placeholder 6">
            <a:extLst>
              <a:ext uri="{FF2B5EF4-FFF2-40B4-BE49-F238E27FC236}">
                <a16:creationId xmlns:a16="http://schemas.microsoft.com/office/drawing/2014/main" id="{E9E12FE2-E1EA-B0C6-E9A1-F792A068A667}"/>
              </a:ext>
            </a:extLst>
          </p:cNvPr>
          <p:cNvSpPr>
            <a:spLocks noGrp="1"/>
          </p:cNvSpPr>
          <p:nvPr>
            <p:ph type="sldNum" sz="quarter" idx="12"/>
          </p:nvPr>
        </p:nvSpPr>
        <p:spPr/>
        <p:txBody>
          <a:bodyPr/>
          <a:lstStyle/>
          <a:p>
            <a:fld id="{91C6CEE2-6ACE-0248-BCD5-39C87160553E}" type="slidenum">
              <a:rPr lang="en-KZ" smtClean="0"/>
              <a:t>‹#›</a:t>
            </a:fld>
            <a:endParaRPr lang="en-KZ"/>
          </a:p>
        </p:txBody>
      </p:sp>
    </p:spTree>
    <p:extLst>
      <p:ext uri="{BB962C8B-B14F-4D97-AF65-F5344CB8AC3E}">
        <p14:creationId xmlns:p14="http://schemas.microsoft.com/office/powerpoint/2010/main" val="717726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2D9B1-CEFC-4CAF-BE21-8109813EFAF2}"/>
              </a:ext>
            </a:extLst>
          </p:cNvPr>
          <p:cNvSpPr>
            <a:spLocks noGrp="1"/>
          </p:cNvSpPr>
          <p:nvPr>
            <p:ph type="title"/>
          </p:nvPr>
        </p:nvSpPr>
        <p:spPr>
          <a:xfrm>
            <a:off x="839788" y="365125"/>
            <a:ext cx="10515600" cy="1325563"/>
          </a:xfrm>
        </p:spPr>
        <p:txBody>
          <a:bodyPr/>
          <a:lstStyle/>
          <a:p>
            <a:r>
              <a:rPr lang="en-US"/>
              <a:t>Click to edit Master title style</a:t>
            </a:r>
            <a:endParaRPr lang="en-KZ"/>
          </a:p>
        </p:txBody>
      </p:sp>
      <p:sp>
        <p:nvSpPr>
          <p:cNvPr id="3" name="Text Placeholder 2">
            <a:extLst>
              <a:ext uri="{FF2B5EF4-FFF2-40B4-BE49-F238E27FC236}">
                <a16:creationId xmlns:a16="http://schemas.microsoft.com/office/drawing/2014/main" id="{B51EE870-6F38-8E95-19F7-AF688424F3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916F16-8762-6DE2-821F-82CDD4875A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5" name="Text Placeholder 4">
            <a:extLst>
              <a:ext uri="{FF2B5EF4-FFF2-40B4-BE49-F238E27FC236}">
                <a16:creationId xmlns:a16="http://schemas.microsoft.com/office/drawing/2014/main" id="{52875428-B384-A6B6-143A-09FB52C1CE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30FACD-63C7-02FB-DD1D-EC75D4E08F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7" name="Date Placeholder 6">
            <a:extLst>
              <a:ext uri="{FF2B5EF4-FFF2-40B4-BE49-F238E27FC236}">
                <a16:creationId xmlns:a16="http://schemas.microsoft.com/office/drawing/2014/main" id="{4746D846-9620-9C1E-F7EF-EE2CEE8B23F4}"/>
              </a:ext>
            </a:extLst>
          </p:cNvPr>
          <p:cNvSpPr>
            <a:spLocks noGrp="1"/>
          </p:cNvSpPr>
          <p:nvPr>
            <p:ph type="dt" sz="half" idx="10"/>
          </p:nvPr>
        </p:nvSpPr>
        <p:spPr/>
        <p:txBody>
          <a:bodyPr/>
          <a:lstStyle/>
          <a:p>
            <a:fld id="{8A84E275-FD69-E943-A60C-529F8B30E339}" type="datetimeFigureOut">
              <a:rPr lang="en-KZ" smtClean="0"/>
              <a:t>10.07.2025</a:t>
            </a:fld>
            <a:endParaRPr lang="en-KZ"/>
          </a:p>
        </p:txBody>
      </p:sp>
      <p:sp>
        <p:nvSpPr>
          <p:cNvPr id="8" name="Footer Placeholder 7">
            <a:extLst>
              <a:ext uri="{FF2B5EF4-FFF2-40B4-BE49-F238E27FC236}">
                <a16:creationId xmlns:a16="http://schemas.microsoft.com/office/drawing/2014/main" id="{AB596A6B-3D23-C62B-7B5B-7C061C46AFDA}"/>
              </a:ext>
            </a:extLst>
          </p:cNvPr>
          <p:cNvSpPr>
            <a:spLocks noGrp="1"/>
          </p:cNvSpPr>
          <p:nvPr>
            <p:ph type="ftr" sz="quarter" idx="11"/>
          </p:nvPr>
        </p:nvSpPr>
        <p:spPr/>
        <p:txBody>
          <a:bodyPr/>
          <a:lstStyle/>
          <a:p>
            <a:endParaRPr lang="en-KZ"/>
          </a:p>
        </p:txBody>
      </p:sp>
      <p:sp>
        <p:nvSpPr>
          <p:cNvPr id="9" name="Slide Number Placeholder 8">
            <a:extLst>
              <a:ext uri="{FF2B5EF4-FFF2-40B4-BE49-F238E27FC236}">
                <a16:creationId xmlns:a16="http://schemas.microsoft.com/office/drawing/2014/main" id="{C430CD5C-4CB4-196D-8983-3ACC011CF356}"/>
              </a:ext>
            </a:extLst>
          </p:cNvPr>
          <p:cNvSpPr>
            <a:spLocks noGrp="1"/>
          </p:cNvSpPr>
          <p:nvPr>
            <p:ph type="sldNum" sz="quarter" idx="12"/>
          </p:nvPr>
        </p:nvSpPr>
        <p:spPr/>
        <p:txBody>
          <a:bodyPr/>
          <a:lstStyle/>
          <a:p>
            <a:fld id="{91C6CEE2-6ACE-0248-BCD5-39C87160553E}" type="slidenum">
              <a:rPr lang="en-KZ" smtClean="0"/>
              <a:t>‹#›</a:t>
            </a:fld>
            <a:endParaRPr lang="en-KZ"/>
          </a:p>
        </p:txBody>
      </p:sp>
    </p:spTree>
    <p:extLst>
      <p:ext uri="{BB962C8B-B14F-4D97-AF65-F5344CB8AC3E}">
        <p14:creationId xmlns:p14="http://schemas.microsoft.com/office/powerpoint/2010/main" val="3203308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B6BF-564A-0B46-5AB5-F55ADCA7B76B}"/>
              </a:ext>
            </a:extLst>
          </p:cNvPr>
          <p:cNvSpPr>
            <a:spLocks noGrp="1"/>
          </p:cNvSpPr>
          <p:nvPr>
            <p:ph type="title"/>
          </p:nvPr>
        </p:nvSpPr>
        <p:spPr/>
        <p:txBody>
          <a:bodyPr/>
          <a:lstStyle/>
          <a:p>
            <a:r>
              <a:rPr lang="en-US"/>
              <a:t>Click to edit Master title style</a:t>
            </a:r>
            <a:endParaRPr lang="en-KZ"/>
          </a:p>
        </p:txBody>
      </p:sp>
      <p:sp>
        <p:nvSpPr>
          <p:cNvPr id="3" name="Date Placeholder 2">
            <a:extLst>
              <a:ext uri="{FF2B5EF4-FFF2-40B4-BE49-F238E27FC236}">
                <a16:creationId xmlns:a16="http://schemas.microsoft.com/office/drawing/2014/main" id="{873B3778-CEEE-55A5-0F9B-1949EDD40267}"/>
              </a:ext>
            </a:extLst>
          </p:cNvPr>
          <p:cNvSpPr>
            <a:spLocks noGrp="1"/>
          </p:cNvSpPr>
          <p:nvPr>
            <p:ph type="dt" sz="half" idx="10"/>
          </p:nvPr>
        </p:nvSpPr>
        <p:spPr/>
        <p:txBody>
          <a:bodyPr/>
          <a:lstStyle/>
          <a:p>
            <a:fld id="{8A84E275-FD69-E943-A60C-529F8B30E339}" type="datetimeFigureOut">
              <a:rPr lang="en-KZ" smtClean="0"/>
              <a:t>10.07.2025</a:t>
            </a:fld>
            <a:endParaRPr lang="en-KZ"/>
          </a:p>
        </p:txBody>
      </p:sp>
      <p:sp>
        <p:nvSpPr>
          <p:cNvPr id="4" name="Footer Placeholder 3">
            <a:extLst>
              <a:ext uri="{FF2B5EF4-FFF2-40B4-BE49-F238E27FC236}">
                <a16:creationId xmlns:a16="http://schemas.microsoft.com/office/drawing/2014/main" id="{D578867A-7396-D041-455E-967B68C4E6BC}"/>
              </a:ext>
            </a:extLst>
          </p:cNvPr>
          <p:cNvSpPr>
            <a:spLocks noGrp="1"/>
          </p:cNvSpPr>
          <p:nvPr>
            <p:ph type="ftr" sz="quarter" idx="11"/>
          </p:nvPr>
        </p:nvSpPr>
        <p:spPr/>
        <p:txBody>
          <a:bodyPr/>
          <a:lstStyle/>
          <a:p>
            <a:endParaRPr lang="en-KZ"/>
          </a:p>
        </p:txBody>
      </p:sp>
      <p:sp>
        <p:nvSpPr>
          <p:cNvPr id="5" name="Slide Number Placeholder 4">
            <a:extLst>
              <a:ext uri="{FF2B5EF4-FFF2-40B4-BE49-F238E27FC236}">
                <a16:creationId xmlns:a16="http://schemas.microsoft.com/office/drawing/2014/main" id="{91701039-56EC-B840-EAF9-A767488A86B8}"/>
              </a:ext>
            </a:extLst>
          </p:cNvPr>
          <p:cNvSpPr>
            <a:spLocks noGrp="1"/>
          </p:cNvSpPr>
          <p:nvPr>
            <p:ph type="sldNum" sz="quarter" idx="12"/>
          </p:nvPr>
        </p:nvSpPr>
        <p:spPr/>
        <p:txBody>
          <a:bodyPr/>
          <a:lstStyle/>
          <a:p>
            <a:fld id="{91C6CEE2-6ACE-0248-BCD5-39C87160553E}" type="slidenum">
              <a:rPr lang="en-KZ" smtClean="0"/>
              <a:t>‹#›</a:t>
            </a:fld>
            <a:endParaRPr lang="en-KZ"/>
          </a:p>
        </p:txBody>
      </p:sp>
    </p:spTree>
    <p:extLst>
      <p:ext uri="{BB962C8B-B14F-4D97-AF65-F5344CB8AC3E}">
        <p14:creationId xmlns:p14="http://schemas.microsoft.com/office/powerpoint/2010/main" val="2826626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92A17-96C3-604C-EE32-FB46932EDCBE}"/>
              </a:ext>
            </a:extLst>
          </p:cNvPr>
          <p:cNvSpPr>
            <a:spLocks noGrp="1"/>
          </p:cNvSpPr>
          <p:nvPr>
            <p:ph type="dt" sz="half" idx="10"/>
          </p:nvPr>
        </p:nvSpPr>
        <p:spPr/>
        <p:txBody>
          <a:bodyPr/>
          <a:lstStyle/>
          <a:p>
            <a:fld id="{8A84E275-FD69-E943-A60C-529F8B30E339}" type="datetimeFigureOut">
              <a:rPr lang="en-KZ" smtClean="0"/>
              <a:t>10.07.2025</a:t>
            </a:fld>
            <a:endParaRPr lang="en-KZ"/>
          </a:p>
        </p:txBody>
      </p:sp>
      <p:sp>
        <p:nvSpPr>
          <p:cNvPr id="3" name="Footer Placeholder 2">
            <a:extLst>
              <a:ext uri="{FF2B5EF4-FFF2-40B4-BE49-F238E27FC236}">
                <a16:creationId xmlns:a16="http://schemas.microsoft.com/office/drawing/2014/main" id="{7231DF3E-84AE-6159-A4EB-12D836D05828}"/>
              </a:ext>
            </a:extLst>
          </p:cNvPr>
          <p:cNvSpPr>
            <a:spLocks noGrp="1"/>
          </p:cNvSpPr>
          <p:nvPr>
            <p:ph type="ftr" sz="quarter" idx="11"/>
          </p:nvPr>
        </p:nvSpPr>
        <p:spPr/>
        <p:txBody>
          <a:bodyPr/>
          <a:lstStyle/>
          <a:p>
            <a:endParaRPr lang="en-KZ"/>
          </a:p>
        </p:txBody>
      </p:sp>
      <p:sp>
        <p:nvSpPr>
          <p:cNvPr id="4" name="Slide Number Placeholder 3">
            <a:extLst>
              <a:ext uri="{FF2B5EF4-FFF2-40B4-BE49-F238E27FC236}">
                <a16:creationId xmlns:a16="http://schemas.microsoft.com/office/drawing/2014/main" id="{3F4840D5-2491-1B1F-214A-65545814654C}"/>
              </a:ext>
            </a:extLst>
          </p:cNvPr>
          <p:cNvSpPr>
            <a:spLocks noGrp="1"/>
          </p:cNvSpPr>
          <p:nvPr>
            <p:ph type="sldNum" sz="quarter" idx="12"/>
          </p:nvPr>
        </p:nvSpPr>
        <p:spPr/>
        <p:txBody>
          <a:bodyPr/>
          <a:lstStyle/>
          <a:p>
            <a:fld id="{91C6CEE2-6ACE-0248-BCD5-39C87160553E}" type="slidenum">
              <a:rPr lang="en-KZ" smtClean="0"/>
              <a:t>‹#›</a:t>
            </a:fld>
            <a:endParaRPr lang="en-KZ"/>
          </a:p>
        </p:txBody>
      </p:sp>
    </p:spTree>
    <p:extLst>
      <p:ext uri="{BB962C8B-B14F-4D97-AF65-F5344CB8AC3E}">
        <p14:creationId xmlns:p14="http://schemas.microsoft.com/office/powerpoint/2010/main" val="116063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E0EFA-AF46-6ABA-5872-D014DF3580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Z"/>
          </a:p>
        </p:txBody>
      </p:sp>
      <p:sp>
        <p:nvSpPr>
          <p:cNvPr id="3" name="Content Placeholder 2">
            <a:extLst>
              <a:ext uri="{FF2B5EF4-FFF2-40B4-BE49-F238E27FC236}">
                <a16:creationId xmlns:a16="http://schemas.microsoft.com/office/drawing/2014/main" id="{9E921438-AC7C-967B-A465-529437DE7C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Text Placeholder 3">
            <a:extLst>
              <a:ext uri="{FF2B5EF4-FFF2-40B4-BE49-F238E27FC236}">
                <a16:creationId xmlns:a16="http://schemas.microsoft.com/office/drawing/2014/main" id="{205689F4-737B-1BFB-9533-96CB0485A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F8D097-38C7-790C-F073-FC00ED11DB4A}"/>
              </a:ext>
            </a:extLst>
          </p:cNvPr>
          <p:cNvSpPr>
            <a:spLocks noGrp="1"/>
          </p:cNvSpPr>
          <p:nvPr>
            <p:ph type="dt" sz="half" idx="10"/>
          </p:nvPr>
        </p:nvSpPr>
        <p:spPr/>
        <p:txBody>
          <a:bodyPr/>
          <a:lstStyle/>
          <a:p>
            <a:fld id="{8A84E275-FD69-E943-A60C-529F8B30E339}" type="datetimeFigureOut">
              <a:rPr lang="en-KZ" smtClean="0"/>
              <a:t>10.07.2025</a:t>
            </a:fld>
            <a:endParaRPr lang="en-KZ"/>
          </a:p>
        </p:txBody>
      </p:sp>
      <p:sp>
        <p:nvSpPr>
          <p:cNvPr id="6" name="Footer Placeholder 5">
            <a:extLst>
              <a:ext uri="{FF2B5EF4-FFF2-40B4-BE49-F238E27FC236}">
                <a16:creationId xmlns:a16="http://schemas.microsoft.com/office/drawing/2014/main" id="{D700F8DD-4AFE-EF66-58AD-B8030357FDEE}"/>
              </a:ext>
            </a:extLst>
          </p:cNvPr>
          <p:cNvSpPr>
            <a:spLocks noGrp="1"/>
          </p:cNvSpPr>
          <p:nvPr>
            <p:ph type="ftr" sz="quarter" idx="11"/>
          </p:nvPr>
        </p:nvSpPr>
        <p:spPr/>
        <p:txBody>
          <a:bodyPr/>
          <a:lstStyle/>
          <a:p>
            <a:endParaRPr lang="en-KZ"/>
          </a:p>
        </p:txBody>
      </p:sp>
      <p:sp>
        <p:nvSpPr>
          <p:cNvPr id="7" name="Slide Number Placeholder 6">
            <a:extLst>
              <a:ext uri="{FF2B5EF4-FFF2-40B4-BE49-F238E27FC236}">
                <a16:creationId xmlns:a16="http://schemas.microsoft.com/office/drawing/2014/main" id="{BED196C4-396E-0096-B81D-7DE43B0FC5B6}"/>
              </a:ext>
            </a:extLst>
          </p:cNvPr>
          <p:cNvSpPr>
            <a:spLocks noGrp="1"/>
          </p:cNvSpPr>
          <p:nvPr>
            <p:ph type="sldNum" sz="quarter" idx="12"/>
          </p:nvPr>
        </p:nvSpPr>
        <p:spPr/>
        <p:txBody>
          <a:bodyPr/>
          <a:lstStyle/>
          <a:p>
            <a:fld id="{91C6CEE2-6ACE-0248-BCD5-39C87160553E}" type="slidenum">
              <a:rPr lang="en-KZ" smtClean="0"/>
              <a:t>‹#›</a:t>
            </a:fld>
            <a:endParaRPr lang="en-KZ"/>
          </a:p>
        </p:txBody>
      </p:sp>
    </p:spTree>
    <p:extLst>
      <p:ext uri="{BB962C8B-B14F-4D97-AF65-F5344CB8AC3E}">
        <p14:creationId xmlns:p14="http://schemas.microsoft.com/office/powerpoint/2010/main" val="2149457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C9556-BB5C-C63D-5120-AEB4AE9CA4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Z"/>
          </a:p>
        </p:txBody>
      </p:sp>
      <p:sp>
        <p:nvSpPr>
          <p:cNvPr id="3" name="Picture Placeholder 2">
            <a:extLst>
              <a:ext uri="{FF2B5EF4-FFF2-40B4-BE49-F238E27FC236}">
                <a16:creationId xmlns:a16="http://schemas.microsoft.com/office/drawing/2014/main" id="{3B08539D-43B8-0248-550E-A087C35EEF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Z"/>
          </a:p>
        </p:txBody>
      </p:sp>
      <p:sp>
        <p:nvSpPr>
          <p:cNvPr id="4" name="Text Placeholder 3">
            <a:extLst>
              <a:ext uri="{FF2B5EF4-FFF2-40B4-BE49-F238E27FC236}">
                <a16:creationId xmlns:a16="http://schemas.microsoft.com/office/drawing/2014/main" id="{343DC42D-82F3-4FE2-EB31-69C3E951AC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E67D5-65A0-0B81-8CDD-17F23DB5A4BB}"/>
              </a:ext>
            </a:extLst>
          </p:cNvPr>
          <p:cNvSpPr>
            <a:spLocks noGrp="1"/>
          </p:cNvSpPr>
          <p:nvPr>
            <p:ph type="dt" sz="half" idx="10"/>
          </p:nvPr>
        </p:nvSpPr>
        <p:spPr/>
        <p:txBody>
          <a:bodyPr/>
          <a:lstStyle/>
          <a:p>
            <a:fld id="{8A84E275-FD69-E943-A60C-529F8B30E339}" type="datetimeFigureOut">
              <a:rPr lang="en-KZ" smtClean="0"/>
              <a:t>10.07.2025</a:t>
            </a:fld>
            <a:endParaRPr lang="en-KZ"/>
          </a:p>
        </p:txBody>
      </p:sp>
      <p:sp>
        <p:nvSpPr>
          <p:cNvPr id="6" name="Footer Placeholder 5">
            <a:extLst>
              <a:ext uri="{FF2B5EF4-FFF2-40B4-BE49-F238E27FC236}">
                <a16:creationId xmlns:a16="http://schemas.microsoft.com/office/drawing/2014/main" id="{3BADBB4B-23A4-3482-E182-1629CAAC3C3A}"/>
              </a:ext>
            </a:extLst>
          </p:cNvPr>
          <p:cNvSpPr>
            <a:spLocks noGrp="1"/>
          </p:cNvSpPr>
          <p:nvPr>
            <p:ph type="ftr" sz="quarter" idx="11"/>
          </p:nvPr>
        </p:nvSpPr>
        <p:spPr/>
        <p:txBody>
          <a:bodyPr/>
          <a:lstStyle/>
          <a:p>
            <a:endParaRPr lang="en-KZ"/>
          </a:p>
        </p:txBody>
      </p:sp>
      <p:sp>
        <p:nvSpPr>
          <p:cNvPr id="7" name="Slide Number Placeholder 6">
            <a:extLst>
              <a:ext uri="{FF2B5EF4-FFF2-40B4-BE49-F238E27FC236}">
                <a16:creationId xmlns:a16="http://schemas.microsoft.com/office/drawing/2014/main" id="{27DB11F9-DE9B-5A4B-81C4-5FB1826043A6}"/>
              </a:ext>
            </a:extLst>
          </p:cNvPr>
          <p:cNvSpPr>
            <a:spLocks noGrp="1"/>
          </p:cNvSpPr>
          <p:nvPr>
            <p:ph type="sldNum" sz="quarter" idx="12"/>
          </p:nvPr>
        </p:nvSpPr>
        <p:spPr/>
        <p:txBody>
          <a:bodyPr/>
          <a:lstStyle/>
          <a:p>
            <a:fld id="{91C6CEE2-6ACE-0248-BCD5-39C87160553E}" type="slidenum">
              <a:rPr lang="en-KZ" smtClean="0"/>
              <a:t>‹#›</a:t>
            </a:fld>
            <a:endParaRPr lang="en-KZ"/>
          </a:p>
        </p:txBody>
      </p:sp>
    </p:spTree>
    <p:extLst>
      <p:ext uri="{BB962C8B-B14F-4D97-AF65-F5344CB8AC3E}">
        <p14:creationId xmlns:p14="http://schemas.microsoft.com/office/powerpoint/2010/main" val="865621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0171DA-8D2E-F41D-9DCD-C95C7AD4B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Z"/>
          </a:p>
        </p:txBody>
      </p:sp>
      <p:sp>
        <p:nvSpPr>
          <p:cNvPr id="3" name="Text Placeholder 2">
            <a:extLst>
              <a:ext uri="{FF2B5EF4-FFF2-40B4-BE49-F238E27FC236}">
                <a16:creationId xmlns:a16="http://schemas.microsoft.com/office/drawing/2014/main" id="{386C40A9-4CBE-5DC9-53DE-56716CBA8B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Z"/>
          </a:p>
        </p:txBody>
      </p:sp>
      <p:sp>
        <p:nvSpPr>
          <p:cNvPr id="4" name="Date Placeholder 3">
            <a:extLst>
              <a:ext uri="{FF2B5EF4-FFF2-40B4-BE49-F238E27FC236}">
                <a16:creationId xmlns:a16="http://schemas.microsoft.com/office/drawing/2014/main" id="{C5A9A80D-C5AB-5828-F47F-9CD2DF462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A84E275-FD69-E943-A60C-529F8B30E339}" type="datetimeFigureOut">
              <a:rPr lang="en-KZ" smtClean="0"/>
              <a:t>10.07.2025</a:t>
            </a:fld>
            <a:endParaRPr lang="en-KZ"/>
          </a:p>
        </p:txBody>
      </p:sp>
      <p:sp>
        <p:nvSpPr>
          <p:cNvPr id="5" name="Footer Placeholder 4">
            <a:extLst>
              <a:ext uri="{FF2B5EF4-FFF2-40B4-BE49-F238E27FC236}">
                <a16:creationId xmlns:a16="http://schemas.microsoft.com/office/drawing/2014/main" id="{91733608-7B32-8B96-C0F0-6166DD6E3E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KZ"/>
          </a:p>
        </p:txBody>
      </p:sp>
      <p:sp>
        <p:nvSpPr>
          <p:cNvPr id="6" name="Slide Number Placeholder 5">
            <a:extLst>
              <a:ext uri="{FF2B5EF4-FFF2-40B4-BE49-F238E27FC236}">
                <a16:creationId xmlns:a16="http://schemas.microsoft.com/office/drawing/2014/main" id="{6381F048-2787-B69E-CF5D-CA083DB011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1C6CEE2-6ACE-0248-BCD5-39C87160553E}" type="slidenum">
              <a:rPr lang="en-KZ" smtClean="0"/>
              <a:t>‹#›</a:t>
            </a:fld>
            <a:endParaRPr lang="en-KZ"/>
          </a:p>
        </p:txBody>
      </p:sp>
    </p:spTree>
    <p:extLst>
      <p:ext uri="{BB962C8B-B14F-4D97-AF65-F5344CB8AC3E}">
        <p14:creationId xmlns:p14="http://schemas.microsoft.com/office/powerpoint/2010/main" val="3069486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nature.com/articles/s41746-024-01134-4?utm_source=chatgpt.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hyperlink" Target="https://www.researchgate.net/publication/348928333_Automated_Deep_Learning_Analysis_of_Angiography_Video_Sequences_for_Coronary_Artery_Disease?utm_source=chatgpt.com"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jp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g"/><Relationship Id="rId7" Type="http://schemas.openxmlformats.org/officeDocument/2006/relationships/image" Target="../media/image50.png"/><Relationship Id="rId2" Type="http://schemas.openxmlformats.org/officeDocument/2006/relationships/image" Target="../media/image45.jp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5D52-6362-AADF-9A65-E5D7F1ECA04F}"/>
              </a:ext>
            </a:extLst>
          </p:cNvPr>
          <p:cNvSpPr>
            <a:spLocks noGrp="1"/>
          </p:cNvSpPr>
          <p:nvPr>
            <p:ph type="ctrTitle"/>
          </p:nvPr>
        </p:nvSpPr>
        <p:spPr/>
        <p:txBody>
          <a:bodyPr/>
          <a:lstStyle/>
          <a:p>
            <a:r>
              <a:rPr lang="en-KZ" dirty="0">
                <a:solidFill>
                  <a:schemeClr val="accent1"/>
                </a:solidFill>
              </a:rPr>
              <a:t>Coronary Artery Stenosis Detection</a:t>
            </a:r>
          </a:p>
        </p:txBody>
      </p:sp>
      <p:sp>
        <p:nvSpPr>
          <p:cNvPr id="3" name="Subtitle 2">
            <a:extLst>
              <a:ext uri="{FF2B5EF4-FFF2-40B4-BE49-F238E27FC236}">
                <a16:creationId xmlns:a16="http://schemas.microsoft.com/office/drawing/2014/main" id="{C91F5943-4EEB-F862-EB9C-0C4C82DD455E}"/>
              </a:ext>
            </a:extLst>
          </p:cNvPr>
          <p:cNvSpPr>
            <a:spLocks noGrp="1"/>
          </p:cNvSpPr>
          <p:nvPr>
            <p:ph type="subTitle" idx="1"/>
          </p:nvPr>
        </p:nvSpPr>
        <p:spPr>
          <a:xfrm>
            <a:off x="1524000" y="4079875"/>
            <a:ext cx="9144000" cy="1655762"/>
          </a:xfrm>
        </p:spPr>
        <p:txBody>
          <a:bodyPr/>
          <a:lstStyle/>
          <a:p>
            <a:r>
              <a:rPr lang="en-KZ" i="1" dirty="0"/>
              <a:t>Arman Ibrayeva</a:t>
            </a:r>
          </a:p>
        </p:txBody>
      </p:sp>
      <p:cxnSp>
        <p:nvCxnSpPr>
          <p:cNvPr id="4" name="Straight Connector 3">
            <a:extLst>
              <a:ext uri="{FF2B5EF4-FFF2-40B4-BE49-F238E27FC236}">
                <a16:creationId xmlns:a16="http://schemas.microsoft.com/office/drawing/2014/main" id="{FE800A39-B013-EE47-BEB7-A4443CBC6A1D}"/>
              </a:ext>
            </a:extLst>
          </p:cNvPr>
          <p:cNvCxnSpPr/>
          <p:nvPr/>
        </p:nvCxnSpPr>
        <p:spPr>
          <a:xfrm>
            <a:off x="4895850" y="3708400"/>
            <a:ext cx="24003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4683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771D00-A8F6-CFB0-41BB-928CEB198E68}"/>
              </a:ext>
            </a:extLst>
          </p:cNvPr>
          <p:cNvPicPr>
            <a:picLocks noChangeAspect="1"/>
          </p:cNvPicPr>
          <p:nvPr/>
        </p:nvPicPr>
        <p:blipFill>
          <a:blip r:embed="rId2"/>
          <a:stretch>
            <a:fillRect/>
          </a:stretch>
        </p:blipFill>
        <p:spPr>
          <a:xfrm>
            <a:off x="6096000" y="224459"/>
            <a:ext cx="5818070" cy="6633541"/>
          </a:xfrm>
          <a:prstGeom prst="rect">
            <a:avLst/>
          </a:prstGeom>
        </p:spPr>
      </p:pic>
      <p:pic>
        <p:nvPicPr>
          <p:cNvPr id="5" name="Picture 4">
            <a:extLst>
              <a:ext uri="{FF2B5EF4-FFF2-40B4-BE49-F238E27FC236}">
                <a16:creationId xmlns:a16="http://schemas.microsoft.com/office/drawing/2014/main" id="{2E80011C-5F27-DD1B-7FF1-19D252342095}"/>
              </a:ext>
            </a:extLst>
          </p:cNvPr>
          <p:cNvPicPr>
            <a:picLocks noChangeAspect="1"/>
          </p:cNvPicPr>
          <p:nvPr/>
        </p:nvPicPr>
        <p:blipFill>
          <a:blip r:embed="rId3"/>
          <a:stretch>
            <a:fillRect/>
          </a:stretch>
        </p:blipFill>
        <p:spPr>
          <a:xfrm>
            <a:off x="277930" y="385279"/>
            <a:ext cx="5638800" cy="6311900"/>
          </a:xfrm>
          <a:prstGeom prst="rect">
            <a:avLst/>
          </a:prstGeom>
        </p:spPr>
      </p:pic>
    </p:spTree>
    <p:extLst>
      <p:ext uri="{BB962C8B-B14F-4D97-AF65-F5344CB8AC3E}">
        <p14:creationId xmlns:p14="http://schemas.microsoft.com/office/powerpoint/2010/main" val="4010228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CD168-A710-66F9-F49B-91B0D654A1EC}"/>
              </a:ext>
            </a:extLst>
          </p:cNvPr>
          <p:cNvSpPr>
            <a:spLocks noGrp="1"/>
          </p:cNvSpPr>
          <p:nvPr>
            <p:ph type="title"/>
          </p:nvPr>
        </p:nvSpPr>
        <p:spPr/>
        <p:txBody>
          <a:bodyPr/>
          <a:lstStyle/>
          <a:p>
            <a:r>
              <a:rPr lang="en-KZ" dirty="0">
                <a:solidFill>
                  <a:schemeClr val="tx2">
                    <a:lumMod val="90000"/>
                    <a:lumOff val="10000"/>
                  </a:schemeClr>
                </a:solidFill>
              </a:rPr>
              <a:t>Challenges</a:t>
            </a:r>
          </a:p>
        </p:txBody>
      </p:sp>
      <p:sp>
        <p:nvSpPr>
          <p:cNvPr id="5" name="Content Placeholder 4">
            <a:extLst>
              <a:ext uri="{FF2B5EF4-FFF2-40B4-BE49-F238E27FC236}">
                <a16:creationId xmlns:a16="http://schemas.microsoft.com/office/drawing/2014/main" id="{B3F790C5-FAE3-856C-7417-64200E70EEB6}"/>
              </a:ext>
            </a:extLst>
          </p:cNvPr>
          <p:cNvSpPr>
            <a:spLocks noGrp="1"/>
          </p:cNvSpPr>
          <p:nvPr>
            <p:ph idx="1"/>
          </p:nvPr>
        </p:nvSpPr>
        <p:spPr/>
        <p:txBody>
          <a:bodyPr>
            <a:normAutofit fontScale="85000" lnSpcReduction="10000"/>
          </a:bodyPr>
          <a:lstStyle/>
          <a:p>
            <a:pPr algn="just"/>
            <a:r>
              <a:rPr lang="en-US" dirty="0"/>
              <a:t>The development of AI across different imaging modalities presents certain difficulties (e.g. Snigdha Mohanty et al. cross-imaging modalities, such as MRI, CT, and 3D rotational angiography. </a:t>
            </a:r>
          </a:p>
          <a:p>
            <a:pPr algn="just"/>
            <a:r>
              <a:rPr lang="en-US" dirty="0"/>
              <a:t>Even within the same modality, the impact of noise during the image segmentation process remains a serious challenge in practical applications. </a:t>
            </a:r>
          </a:p>
          <a:p>
            <a:pPr algn="just"/>
            <a:r>
              <a:rPr lang="en-US" dirty="0"/>
              <a:t>The speed of segmentation during the process is also a challenge, and some researchers have been exploring solutions to improve running speed. </a:t>
            </a:r>
          </a:p>
          <a:p>
            <a:pPr algn="just"/>
            <a:r>
              <a:rPr lang="en-US" dirty="0"/>
              <a:t>Additionally, in manual segmentation, the reproducibility of results remains a significant challenge due to the reliance on the prior knowledge of human experts.</a:t>
            </a:r>
          </a:p>
          <a:p>
            <a:pPr algn="just"/>
            <a:r>
              <a:rPr lang="en-US" dirty="0"/>
              <a:t>The models were mainly built on both CCTA and CAG images and seldom on CAG images.</a:t>
            </a:r>
          </a:p>
          <a:p>
            <a:pPr algn="just"/>
            <a:endParaRPr lang="en-KZ" dirty="0"/>
          </a:p>
        </p:txBody>
      </p:sp>
    </p:spTree>
    <p:extLst>
      <p:ext uri="{BB962C8B-B14F-4D97-AF65-F5344CB8AC3E}">
        <p14:creationId xmlns:p14="http://schemas.microsoft.com/office/powerpoint/2010/main" val="2643658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13733-35C4-6AB2-48A9-AEEF27E12A29}"/>
              </a:ext>
            </a:extLst>
          </p:cNvPr>
          <p:cNvSpPr>
            <a:spLocks noGrp="1"/>
          </p:cNvSpPr>
          <p:nvPr>
            <p:ph type="title"/>
          </p:nvPr>
        </p:nvSpPr>
        <p:spPr/>
        <p:txBody>
          <a:bodyPr/>
          <a:lstStyle/>
          <a:p>
            <a:r>
              <a:rPr lang="en-KZ" dirty="0">
                <a:solidFill>
                  <a:schemeClr val="tx2">
                    <a:lumMod val="90000"/>
                    <a:lumOff val="10000"/>
                  </a:schemeClr>
                </a:solidFill>
              </a:rPr>
              <a:t>M</a:t>
            </a:r>
            <a:r>
              <a:rPr lang="en-US" dirty="0">
                <a:solidFill>
                  <a:schemeClr val="tx2">
                    <a:lumMod val="90000"/>
                    <a:lumOff val="10000"/>
                  </a:schemeClr>
                </a:solidFill>
              </a:rPr>
              <a:t>a</a:t>
            </a:r>
            <a:r>
              <a:rPr lang="en-KZ" dirty="0">
                <a:solidFill>
                  <a:schemeClr val="tx2">
                    <a:lumMod val="90000"/>
                    <a:lumOff val="10000"/>
                  </a:schemeClr>
                </a:solidFill>
              </a:rPr>
              <a:t>in gaps</a:t>
            </a:r>
          </a:p>
        </p:txBody>
      </p:sp>
      <p:sp>
        <p:nvSpPr>
          <p:cNvPr id="3" name="Content Placeholder 2">
            <a:extLst>
              <a:ext uri="{FF2B5EF4-FFF2-40B4-BE49-F238E27FC236}">
                <a16:creationId xmlns:a16="http://schemas.microsoft.com/office/drawing/2014/main" id="{1A833743-E814-BC3D-10E1-7754909845B6}"/>
              </a:ext>
            </a:extLst>
          </p:cNvPr>
          <p:cNvSpPr>
            <a:spLocks noGrp="1"/>
          </p:cNvSpPr>
          <p:nvPr>
            <p:ph idx="1"/>
          </p:nvPr>
        </p:nvSpPr>
        <p:spPr/>
        <p:txBody>
          <a:bodyPr>
            <a:normAutofit fontScale="85000" lnSpcReduction="20000"/>
          </a:bodyPr>
          <a:lstStyle/>
          <a:p>
            <a:r>
              <a:rPr lang="en-US" b="1" dirty="0"/>
              <a:t>Accuracy at Lower Stenosis Thresholds</a:t>
            </a:r>
            <a:r>
              <a:rPr lang="en-US" dirty="0"/>
              <a:t>:</a:t>
            </a:r>
          </a:p>
          <a:p>
            <a:pPr lvl="1"/>
            <a:r>
              <a:rPr lang="en-US" dirty="0"/>
              <a:t>Accuracy significantly declines at lower thresholds (e.g., below 50%). This limitation can hinder early detection and proactive intervention in less severe but clinically relevant cases.</a:t>
            </a:r>
          </a:p>
          <a:p>
            <a:r>
              <a:rPr lang="en-US" b="1" dirty="0"/>
              <a:t>Limited Dataset Variability</a:t>
            </a:r>
            <a:r>
              <a:rPr lang="en-US" dirty="0"/>
              <a:t>:</a:t>
            </a:r>
          </a:p>
          <a:p>
            <a:pPr lvl="1"/>
            <a:r>
              <a:rPr lang="en-US" dirty="0"/>
              <a:t>Many studies were single-center, potentially limiting model generalizability. Multicenter, diverse datasets remain under-explored, leaving questions about how models generalize across different patient populations and imaging modalities.</a:t>
            </a:r>
          </a:p>
          <a:p>
            <a:r>
              <a:rPr lang="en-US" b="1" dirty="0"/>
              <a:t>Model Validation and Bias Risks</a:t>
            </a:r>
            <a:r>
              <a:rPr lang="en-US" dirty="0"/>
              <a:t>:</a:t>
            </a:r>
          </a:p>
          <a:p>
            <a:pPr lvl="1"/>
            <a:r>
              <a:rPr lang="en-US" dirty="0"/>
              <a:t>Potential biases exist in patient selection, index test interpretation, and reference standard assessments due to unclear reporting practices, which could affect model reliability.</a:t>
            </a:r>
          </a:p>
          <a:p>
            <a:r>
              <a:rPr lang="en-US" b="1" dirty="0"/>
              <a:t>Limited Application to Dynamic Imaging</a:t>
            </a:r>
            <a:r>
              <a:rPr lang="en-US" dirty="0"/>
              <a:t>:</a:t>
            </a:r>
          </a:p>
          <a:p>
            <a:pPr lvl="1"/>
            <a:r>
              <a:rPr lang="en-US" dirty="0"/>
              <a:t>Most current research focuses on static images (single frames from CAG or CCTA). Limited exploration has been made of models trained explicitly on dynamic (video) angiography, which might offer richer temporal data for analysis</a:t>
            </a:r>
          </a:p>
        </p:txBody>
      </p:sp>
    </p:spTree>
    <p:extLst>
      <p:ext uri="{BB962C8B-B14F-4D97-AF65-F5344CB8AC3E}">
        <p14:creationId xmlns:p14="http://schemas.microsoft.com/office/powerpoint/2010/main" val="2118656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D3CB3-2AC1-7C12-7B06-A4A4854C9758}"/>
              </a:ext>
            </a:extLst>
          </p:cNvPr>
          <p:cNvSpPr>
            <a:spLocks noGrp="1"/>
          </p:cNvSpPr>
          <p:nvPr>
            <p:ph type="title"/>
          </p:nvPr>
        </p:nvSpPr>
        <p:spPr>
          <a:xfrm>
            <a:off x="838200" y="0"/>
            <a:ext cx="10515600" cy="1325563"/>
          </a:xfrm>
        </p:spPr>
        <p:txBody>
          <a:bodyPr/>
          <a:lstStyle/>
          <a:p>
            <a:r>
              <a:rPr lang="en-KZ" dirty="0"/>
              <a:t>Video-based models</a:t>
            </a:r>
          </a:p>
        </p:txBody>
      </p:sp>
      <p:sp>
        <p:nvSpPr>
          <p:cNvPr id="3" name="Content Placeholder 2">
            <a:extLst>
              <a:ext uri="{FF2B5EF4-FFF2-40B4-BE49-F238E27FC236}">
                <a16:creationId xmlns:a16="http://schemas.microsoft.com/office/drawing/2014/main" id="{1514D5A2-F0A4-0DA6-793C-E6776E4CDE16}"/>
              </a:ext>
            </a:extLst>
          </p:cNvPr>
          <p:cNvSpPr>
            <a:spLocks noGrp="1"/>
          </p:cNvSpPr>
          <p:nvPr>
            <p:ph idx="1"/>
          </p:nvPr>
        </p:nvSpPr>
        <p:spPr>
          <a:xfrm>
            <a:off x="682337" y="3676073"/>
            <a:ext cx="5870864" cy="2382981"/>
          </a:xfrm>
        </p:spPr>
        <p:txBody>
          <a:bodyPr>
            <a:normAutofit fontScale="55000" lnSpcReduction="20000"/>
          </a:bodyPr>
          <a:lstStyle/>
          <a:p>
            <a:r>
              <a:rPr lang="en-US" b="1" dirty="0" err="1"/>
              <a:t>DeepCoro</a:t>
            </a:r>
            <a:r>
              <a:rPr lang="en-US" b="1" dirty="0"/>
              <a:t>: A Video-Based AI Pipeline</a:t>
            </a:r>
            <a:endParaRPr lang="en-US" dirty="0"/>
          </a:p>
          <a:p>
            <a:r>
              <a:rPr lang="en-US" b="1" dirty="0"/>
              <a:t>Study</a:t>
            </a:r>
            <a:r>
              <a:rPr lang="en-US" dirty="0"/>
              <a:t>: Introduced a video-based Swin3D model integrated with vessel tracking for CAD </a:t>
            </a:r>
            <a:r>
              <a:rPr lang="en-US" dirty="0" err="1"/>
              <a:t>analysis.</a:t>
            </a:r>
            <a:r>
              <a:rPr lang="en-US" dirty="0" err="1">
                <a:hlinkClick r:id="rId3"/>
              </a:rPr>
              <a:t>nature.com</a:t>
            </a:r>
            <a:endParaRPr lang="en-US" dirty="0"/>
          </a:p>
          <a:p>
            <a:r>
              <a:rPr lang="en-US" b="1" dirty="0"/>
              <a:t>Dataset</a:t>
            </a:r>
            <a:r>
              <a:rPr lang="en-US" dirty="0"/>
              <a:t>: Utilized 182,418 CAG videos spanning 5 </a:t>
            </a:r>
            <a:r>
              <a:rPr lang="en-US" dirty="0" err="1"/>
              <a:t>years.</a:t>
            </a:r>
            <a:r>
              <a:rPr lang="en-US" dirty="0" err="1">
                <a:hlinkClick r:id="rId3"/>
              </a:rPr>
              <a:t>nature.com</a:t>
            </a:r>
            <a:endParaRPr lang="en-US" dirty="0"/>
          </a:p>
          <a:p>
            <a:r>
              <a:rPr lang="en-US" b="1" dirty="0"/>
              <a:t>Results</a:t>
            </a:r>
            <a:r>
              <a:rPr lang="en-US" dirty="0"/>
              <a:t>:</a:t>
            </a:r>
          </a:p>
          <a:p>
            <a:pPr lvl="1"/>
            <a:r>
              <a:rPr lang="en-US" dirty="0"/>
              <a:t>Achieved a classification AUROC of 0.8294.</a:t>
            </a:r>
          </a:p>
          <a:p>
            <a:pPr lvl="1"/>
            <a:r>
              <a:rPr lang="en-US" dirty="0"/>
              <a:t>Demonstrated lower variability in stenosis assessment compared to expert cardiologists.</a:t>
            </a:r>
          </a:p>
          <a:p>
            <a:r>
              <a:rPr lang="en-US" b="1" dirty="0"/>
              <a:t>Reference</a:t>
            </a:r>
            <a:r>
              <a:rPr lang="en-US" dirty="0"/>
              <a:t>: </a:t>
            </a:r>
            <a:r>
              <a:rPr lang="en-US" dirty="0">
                <a:hlinkClick r:id="rId3"/>
              </a:rPr>
              <a:t>nature.com</a:t>
            </a:r>
            <a:endParaRPr lang="en-US" dirty="0"/>
          </a:p>
          <a:p>
            <a:endParaRPr lang="en-KZ" dirty="0"/>
          </a:p>
        </p:txBody>
      </p:sp>
      <p:pic>
        <p:nvPicPr>
          <p:cNvPr id="4" name="Picture 3">
            <a:extLst>
              <a:ext uri="{FF2B5EF4-FFF2-40B4-BE49-F238E27FC236}">
                <a16:creationId xmlns:a16="http://schemas.microsoft.com/office/drawing/2014/main" id="{A3C8773D-C8A3-C76A-7F21-C82878E09F47}"/>
              </a:ext>
            </a:extLst>
          </p:cNvPr>
          <p:cNvPicPr>
            <a:picLocks noChangeAspect="1"/>
          </p:cNvPicPr>
          <p:nvPr/>
        </p:nvPicPr>
        <p:blipFill>
          <a:blip r:embed="rId4"/>
          <a:stretch>
            <a:fillRect/>
          </a:stretch>
        </p:blipFill>
        <p:spPr>
          <a:xfrm>
            <a:off x="2459182" y="1128675"/>
            <a:ext cx="6265718" cy="2200590"/>
          </a:xfrm>
          <a:prstGeom prst="rect">
            <a:avLst/>
          </a:prstGeom>
        </p:spPr>
      </p:pic>
      <p:sp>
        <p:nvSpPr>
          <p:cNvPr id="6" name="TextBox 5">
            <a:extLst>
              <a:ext uri="{FF2B5EF4-FFF2-40B4-BE49-F238E27FC236}">
                <a16:creationId xmlns:a16="http://schemas.microsoft.com/office/drawing/2014/main" id="{6AB07468-6CE3-0F8E-1787-EFEB3185C3F9}"/>
              </a:ext>
            </a:extLst>
          </p:cNvPr>
          <p:cNvSpPr txBox="1"/>
          <p:nvPr/>
        </p:nvSpPr>
        <p:spPr>
          <a:xfrm>
            <a:off x="6908222" y="3528735"/>
            <a:ext cx="4601441" cy="2677656"/>
          </a:xfrm>
          <a:prstGeom prst="rect">
            <a:avLst/>
          </a:prstGeom>
          <a:noFill/>
        </p:spPr>
        <p:txBody>
          <a:bodyPr wrap="square">
            <a:spAutoFit/>
          </a:bodyPr>
          <a:lstStyle/>
          <a:p>
            <a:pPr algn="l" rtl="0"/>
            <a:r>
              <a:rPr lang="en-US" sz="1400" b="0" i="0" u="none" strike="noStrike" dirty="0" err="1">
                <a:solidFill>
                  <a:srgbClr val="000000"/>
                </a:solidFill>
                <a:effectLst/>
              </a:rPr>
              <a:t>DeepCoro</a:t>
            </a:r>
            <a:r>
              <a:rPr lang="en-US" sz="1400" b="0" i="0" u="none" strike="noStrike" dirty="0">
                <a:solidFill>
                  <a:srgbClr val="000000"/>
                </a:solidFill>
                <a:effectLst/>
              </a:rPr>
              <a:t>, an advanced AI system designed for video-based analysis of CAG to evaluate coronary artery stenoses. </a:t>
            </a:r>
            <a:r>
              <a:rPr lang="en-US" sz="1400" b="0" i="0" u="none" strike="noStrike" dirty="0" err="1">
                <a:solidFill>
                  <a:srgbClr val="000000"/>
                </a:solidFill>
                <a:effectLst/>
              </a:rPr>
              <a:t>DeepCoro</a:t>
            </a:r>
            <a:r>
              <a:rPr lang="en-US" sz="1400" b="0" i="0" u="none" strike="noStrike" dirty="0">
                <a:solidFill>
                  <a:srgbClr val="000000"/>
                </a:solidFill>
                <a:effectLst/>
              </a:rPr>
              <a:t> employs a pipeline of six algorithms to register, segment, assign coronary artery segments, and predict stenosis percentages, leveraging the temporal dimensions of CAG videos to mimic cardiologists’ assessments. The system enhances prior work (e.g., </a:t>
            </a:r>
            <a:r>
              <a:rPr lang="en-US" sz="1400" b="0" i="0" u="none" strike="noStrike" dirty="0" err="1">
                <a:solidFill>
                  <a:srgbClr val="000000"/>
                </a:solidFill>
                <a:effectLst/>
              </a:rPr>
              <a:t>CathAI</a:t>
            </a:r>
            <a:r>
              <a:rPr lang="en-US" sz="1400" b="0" i="0" u="none" strike="noStrike" dirty="0">
                <a:solidFill>
                  <a:srgbClr val="000000"/>
                </a:solidFill>
                <a:effectLst/>
              </a:rPr>
              <a:t>) with innovations in vessel tracking and segmentation, achieving performance closer to expert cardiologists. The study used a large dataset and multiple validation sets, demonstrating significant improvements in accuracy.</a:t>
            </a:r>
          </a:p>
        </p:txBody>
      </p:sp>
    </p:spTree>
    <p:extLst>
      <p:ext uri="{BB962C8B-B14F-4D97-AF65-F5344CB8AC3E}">
        <p14:creationId xmlns:p14="http://schemas.microsoft.com/office/powerpoint/2010/main" val="504328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E5795F-9F74-A433-C1CB-AC643019E408}"/>
              </a:ext>
            </a:extLst>
          </p:cNvPr>
          <p:cNvPicPr>
            <a:picLocks noChangeAspect="1"/>
          </p:cNvPicPr>
          <p:nvPr/>
        </p:nvPicPr>
        <p:blipFill>
          <a:blip r:embed="rId2"/>
          <a:stretch>
            <a:fillRect/>
          </a:stretch>
        </p:blipFill>
        <p:spPr>
          <a:xfrm>
            <a:off x="2183593" y="821898"/>
            <a:ext cx="7602283" cy="3083278"/>
          </a:xfrm>
          <a:prstGeom prst="rect">
            <a:avLst/>
          </a:prstGeom>
        </p:spPr>
      </p:pic>
      <p:sp>
        <p:nvSpPr>
          <p:cNvPr id="6" name="TextBox 5">
            <a:extLst>
              <a:ext uri="{FF2B5EF4-FFF2-40B4-BE49-F238E27FC236}">
                <a16:creationId xmlns:a16="http://schemas.microsoft.com/office/drawing/2014/main" id="{89107A33-5815-451E-EE7B-44B1496BB54F}"/>
              </a:ext>
            </a:extLst>
          </p:cNvPr>
          <p:cNvSpPr txBox="1"/>
          <p:nvPr/>
        </p:nvSpPr>
        <p:spPr>
          <a:xfrm>
            <a:off x="799088" y="3911988"/>
            <a:ext cx="2979892" cy="2839239"/>
          </a:xfrm>
          <a:prstGeom prst="rect">
            <a:avLst/>
          </a:prstGeom>
          <a:noFill/>
        </p:spPr>
        <p:txBody>
          <a:bodyPr wrap="square">
            <a:spAutoFit/>
          </a:bodyPr>
          <a:lstStyle/>
          <a:p>
            <a:pPr marL="285750" indent="-285750" algn="just">
              <a:buFont typeface="Arial" panose="020B0604020202020204" pitchFamily="34" charset="0"/>
              <a:buChar char="•"/>
            </a:pPr>
            <a:r>
              <a:rPr lang="en-US" sz="1050" b="1" dirty="0"/>
              <a:t>Study</a:t>
            </a:r>
            <a:r>
              <a:rPr lang="en-US" sz="1050" dirty="0"/>
              <a:t>: Developed a three-stage pipeline comprising key frame extraction, vessel segmentation, and stenosis measurement using </a:t>
            </a:r>
            <a:r>
              <a:rPr lang="en-US" sz="1050" dirty="0" err="1"/>
              <a:t>ResNet</a:t>
            </a:r>
            <a:r>
              <a:rPr lang="en-US" sz="1050" dirty="0"/>
              <a:t> and U-Net architectures.</a:t>
            </a:r>
            <a:r>
              <a:rPr lang="en-US" sz="1050" dirty="0">
                <a:hlinkClick r:id="rId3"/>
              </a:rPr>
              <a:t>researchgate.net+1arxiv.org+1</a:t>
            </a:r>
            <a:endParaRPr lang="en-US" sz="1050" dirty="0"/>
          </a:p>
          <a:p>
            <a:pPr marL="285750" indent="-285750" algn="just">
              <a:buFont typeface="Arial" panose="020B0604020202020204" pitchFamily="34" charset="0"/>
              <a:buChar char="•"/>
            </a:pPr>
            <a:r>
              <a:rPr lang="en-US" sz="1050" b="1" dirty="0"/>
              <a:t>Dataset</a:t>
            </a:r>
            <a:r>
              <a:rPr lang="en-US" sz="1050" dirty="0"/>
              <a:t>: Anonymized angiograms from a tertiary cardiac institution.</a:t>
            </a:r>
            <a:r>
              <a:rPr lang="en-US" sz="1050" dirty="0">
                <a:hlinkClick r:id="rId3"/>
              </a:rPr>
              <a:t>frontiersin.org+8researchgate.net+8arxiv.org+8</a:t>
            </a:r>
            <a:endParaRPr lang="en-US" sz="1050" dirty="0"/>
          </a:p>
          <a:p>
            <a:pPr marL="285750" indent="-285750" algn="just">
              <a:buFont typeface="Arial" panose="020B0604020202020204" pitchFamily="34" charset="0"/>
              <a:buChar char="•"/>
            </a:pPr>
            <a:r>
              <a:rPr lang="en-US" sz="1050" b="1" dirty="0"/>
              <a:t>Results</a:t>
            </a:r>
            <a:r>
              <a:rPr lang="en-US" sz="1050" dirty="0"/>
              <a:t>:</a:t>
            </a:r>
          </a:p>
          <a:p>
            <a:pPr lvl="1" algn="just">
              <a:buFont typeface="Arial" panose="020B0604020202020204" pitchFamily="34" charset="0"/>
              <a:buChar char="•"/>
            </a:pPr>
            <a:r>
              <a:rPr lang="en-US" sz="1050" dirty="0"/>
              <a:t> Achieved a key frame extraction top-5 precision of 98.4%.</a:t>
            </a:r>
          </a:p>
          <a:p>
            <a:pPr lvl="1" algn="just">
              <a:buFont typeface="Arial" panose="020B0604020202020204" pitchFamily="34" charset="0"/>
              <a:buChar char="•"/>
            </a:pPr>
            <a:r>
              <a:rPr lang="en-US" sz="1050" dirty="0"/>
              <a:t> Obtained a vessel segmentation F1-Score of 0.891.</a:t>
            </a:r>
          </a:p>
          <a:p>
            <a:pPr lvl="1" algn="just">
              <a:buFont typeface="Arial" panose="020B0604020202020204" pitchFamily="34" charset="0"/>
              <a:buChar char="•"/>
            </a:pPr>
            <a:r>
              <a:rPr lang="en-US" sz="1050" dirty="0"/>
              <a:t> Reported a stenosis measurement Type I Error rate of 20.7%.</a:t>
            </a:r>
          </a:p>
        </p:txBody>
      </p:sp>
      <p:pic>
        <p:nvPicPr>
          <p:cNvPr id="7" name="Picture 6">
            <a:extLst>
              <a:ext uri="{FF2B5EF4-FFF2-40B4-BE49-F238E27FC236}">
                <a16:creationId xmlns:a16="http://schemas.microsoft.com/office/drawing/2014/main" id="{99C826E8-52CE-F260-BF41-521011687F0C}"/>
              </a:ext>
            </a:extLst>
          </p:cNvPr>
          <p:cNvPicPr>
            <a:picLocks noChangeAspect="1"/>
          </p:cNvPicPr>
          <p:nvPr/>
        </p:nvPicPr>
        <p:blipFill>
          <a:blip r:embed="rId4"/>
          <a:stretch>
            <a:fillRect/>
          </a:stretch>
        </p:blipFill>
        <p:spPr>
          <a:xfrm>
            <a:off x="8190489" y="3752171"/>
            <a:ext cx="3352800" cy="2730500"/>
          </a:xfrm>
          <a:prstGeom prst="rect">
            <a:avLst/>
          </a:prstGeom>
        </p:spPr>
      </p:pic>
      <p:sp>
        <p:nvSpPr>
          <p:cNvPr id="9" name="TextBox 8">
            <a:extLst>
              <a:ext uri="{FF2B5EF4-FFF2-40B4-BE49-F238E27FC236}">
                <a16:creationId xmlns:a16="http://schemas.microsoft.com/office/drawing/2014/main" id="{4BCB6429-1213-CC15-4CD4-8F072CEA99F7}"/>
              </a:ext>
            </a:extLst>
          </p:cNvPr>
          <p:cNvSpPr txBox="1"/>
          <p:nvPr/>
        </p:nvSpPr>
        <p:spPr>
          <a:xfrm>
            <a:off x="4433089" y="4140230"/>
            <a:ext cx="3352801" cy="1954381"/>
          </a:xfrm>
          <a:prstGeom prst="rect">
            <a:avLst/>
          </a:prstGeom>
          <a:noFill/>
        </p:spPr>
        <p:txBody>
          <a:bodyPr wrap="square">
            <a:spAutoFit/>
          </a:bodyPr>
          <a:lstStyle/>
          <a:p>
            <a:pPr algn="just"/>
            <a:r>
              <a:rPr lang="en-US" sz="1100" b="0" i="0" u="none" strike="noStrike" dirty="0">
                <a:solidFill>
                  <a:srgbClr val="000000"/>
                </a:solidFill>
                <a:effectLst/>
                <a:latin typeface="-webkit-standard"/>
              </a:rPr>
              <a:t>The extension to the RAO view provides inspiration for further research. Future work include expansion to more views such as the anterior-posterior (AP) Cranial view to visualize the more distal vessel segments. Lever- aging information from individual views and combining them in an optimal way will improve our model’s </a:t>
            </a:r>
            <a:r>
              <a:rPr lang="en-US" sz="1100" b="0" i="0" u="none" strike="noStrike" dirty="0" err="1">
                <a:solidFill>
                  <a:srgbClr val="000000"/>
                </a:solidFill>
                <a:effectLst/>
                <a:latin typeface="-webkit-standard"/>
              </a:rPr>
              <a:t>accu</a:t>
            </a:r>
            <a:r>
              <a:rPr lang="en-US" sz="1100" b="0" i="0" u="none" strike="noStrike" dirty="0">
                <a:solidFill>
                  <a:srgbClr val="000000"/>
                </a:solidFill>
                <a:effectLst/>
                <a:latin typeface="-webkit-standard"/>
              </a:rPr>
              <a:t>- racy. The ability to integrate information from multiple views will be even more critical as we continue work on the left coronary artery, which has a more complex vessel architecture studied from up to 6 view projections.</a:t>
            </a:r>
            <a:endParaRPr lang="en-KZ" sz="1100" dirty="0"/>
          </a:p>
        </p:txBody>
      </p:sp>
      <p:sp>
        <p:nvSpPr>
          <p:cNvPr id="10" name="TextBox 9">
            <a:extLst>
              <a:ext uri="{FF2B5EF4-FFF2-40B4-BE49-F238E27FC236}">
                <a16:creationId xmlns:a16="http://schemas.microsoft.com/office/drawing/2014/main" id="{9A5F1E6C-8CC7-1C74-8A4B-861B030C3FEA}"/>
              </a:ext>
            </a:extLst>
          </p:cNvPr>
          <p:cNvSpPr txBox="1"/>
          <p:nvPr/>
        </p:nvSpPr>
        <p:spPr>
          <a:xfrm>
            <a:off x="4442527" y="3905176"/>
            <a:ext cx="1324402" cy="261610"/>
          </a:xfrm>
          <a:prstGeom prst="rect">
            <a:avLst/>
          </a:prstGeom>
          <a:noFill/>
        </p:spPr>
        <p:txBody>
          <a:bodyPr wrap="none" rtlCol="0">
            <a:spAutoFit/>
          </a:bodyPr>
          <a:lstStyle/>
          <a:p>
            <a:r>
              <a:rPr lang="en-KZ" sz="1100" b="1" dirty="0"/>
              <a:t>Future directions:</a:t>
            </a:r>
          </a:p>
        </p:txBody>
      </p:sp>
      <p:sp>
        <p:nvSpPr>
          <p:cNvPr id="2" name="Title 1">
            <a:extLst>
              <a:ext uri="{FF2B5EF4-FFF2-40B4-BE49-F238E27FC236}">
                <a16:creationId xmlns:a16="http://schemas.microsoft.com/office/drawing/2014/main" id="{AC0E6071-6E33-56A8-4C77-96A8E4E754FD}"/>
              </a:ext>
            </a:extLst>
          </p:cNvPr>
          <p:cNvSpPr>
            <a:spLocks noGrp="1"/>
          </p:cNvSpPr>
          <p:nvPr>
            <p:ph type="title"/>
          </p:nvPr>
        </p:nvSpPr>
        <p:spPr>
          <a:xfrm>
            <a:off x="838200" y="0"/>
            <a:ext cx="10515600" cy="1325563"/>
          </a:xfrm>
        </p:spPr>
        <p:txBody>
          <a:bodyPr/>
          <a:lstStyle/>
          <a:p>
            <a:r>
              <a:rPr lang="en-KZ" dirty="0"/>
              <a:t>Video-based models</a:t>
            </a:r>
          </a:p>
        </p:txBody>
      </p:sp>
    </p:spTree>
    <p:extLst>
      <p:ext uri="{BB962C8B-B14F-4D97-AF65-F5344CB8AC3E}">
        <p14:creationId xmlns:p14="http://schemas.microsoft.com/office/powerpoint/2010/main" val="2926404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2FE3B0-D9D3-71A9-B22F-C12D41855060}"/>
              </a:ext>
            </a:extLst>
          </p:cNvPr>
          <p:cNvPicPr>
            <a:picLocks noChangeAspect="1"/>
          </p:cNvPicPr>
          <p:nvPr/>
        </p:nvPicPr>
        <p:blipFill>
          <a:blip r:embed="rId2"/>
          <a:srcRect t="17937"/>
          <a:stretch>
            <a:fillRect/>
          </a:stretch>
        </p:blipFill>
        <p:spPr>
          <a:xfrm>
            <a:off x="3926205" y="2972327"/>
            <a:ext cx="4725074" cy="1515954"/>
          </a:xfrm>
          <a:prstGeom prst="rect">
            <a:avLst/>
          </a:prstGeom>
        </p:spPr>
      </p:pic>
      <p:sp>
        <p:nvSpPr>
          <p:cNvPr id="5" name="TextBox 4">
            <a:extLst>
              <a:ext uri="{FF2B5EF4-FFF2-40B4-BE49-F238E27FC236}">
                <a16:creationId xmlns:a16="http://schemas.microsoft.com/office/drawing/2014/main" id="{CA65842D-7E54-2CA3-30BA-F784409345B9}"/>
              </a:ext>
            </a:extLst>
          </p:cNvPr>
          <p:cNvSpPr txBox="1"/>
          <p:nvPr/>
        </p:nvSpPr>
        <p:spPr>
          <a:xfrm>
            <a:off x="504179" y="1588312"/>
            <a:ext cx="6844053" cy="923330"/>
          </a:xfrm>
          <a:prstGeom prst="rect">
            <a:avLst/>
          </a:prstGeom>
          <a:noFill/>
        </p:spPr>
        <p:txBody>
          <a:bodyPr wrap="none" rtlCol="0">
            <a:spAutoFit/>
          </a:bodyPr>
          <a:lstStyle/>
          <a:p>
            <a:r>
              <a:rPr lang="en-US" b="1" dirty="0"/>
              <a:t>Development of Novel AI for Coronary Stenosis Detection (2020)</a:t>
            </a:r>
          </a:p>
          <a:p>
            <a:r>
              <a:rPr lang="en-US" i="1" dirty="0"/>
              <a:t>Journal of Atherosclerosis and Thrombosis</a:t>
            </a:r>
            <a:endParaRPr lang="en-US" dirty="0"/>
          </a:p>
          <a:p>
            <a:endParaRPr lang="en-KZ" dirty="0"/>
          </a:p>
        </p:txBody>
      </p:sp>
      <p:sp>
        <p:nvSpPr>
          <p:cNvPr id="3" name="Title 1">
            <a:extLst>
              <a:ext uri="{FF2B5EF4-FFF2-40B4-BE49-F238E27FC236}">
                <a16:creationId xmlns:a16="http://schemas.microsoft.com/office/drawing/2014/main" id="{450460E6-7135-7AF6-62EC-0B84ED8B2570}"/>
              </a:ext>
            </a:extLst>
          </p:cNvPr>
          <p:cNvSpPr>
            <a:spLocks noGrp="1"/>
          </p:cNvSpPr>
          <p:nvPr>
            <p:ph type="title"/>
          </p:nvPr>
        </p:nvSpPr>
        <p:spPr>
          <a:xfrm>
            <a:off x="631825" y="163513"/>
            <a:ext cx="10515600" cy="1325562"/>
          </a:xfrm>
        </p:spPr>
        <p:txBody>
          <a:bodyPr/>
          <a:lstStyle/>
          <a:p>
            <a:r>
              <a:rPr lang="en-KZ" dirty="0"/>
              <a:t>Video-based models</a:t>
            </a:r>
          </a:p>
        </p:txBody>
      </p:sp>
    </p:spTree>
    <p:extLst>
      <p:ext uri="{BB962C8B-B14F-4D97-AF65-F5344CB8AC3E}">
        <p14:creationId xmlns:p14="http://schemas.microsoft.com/office/powerpoint/2010/main" val="4208016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967F6-93F7-2A7B-964C-258B6A9E4877}"/>
              </a:ext>
            </a:extLst>
          </p:cNvPr>
          <p:cNvSpPr>
            <a:spLocks noGrp="1"/>
          </p:cNvSpPr>
          <p:nvPr>
            <p:ph idx="1"/>
          </p:nvPr>
        </p:nvSpPr>
        <p:spPr>
          <a:xfrm>
            <a:off x="609600" y="5130800"/>
            <a:ext cx="11099800" cy="1191420"/>
          </a:xfrm>
        </p:spPr>
        <p:txBody>
          <a:bodyPr>
            <a:normAutofit fontScale="40000" lnSpcReduction="20000"/>
          </a:bodyPr>
          <a:lstStyle/>
          <a:p>
            <a:pPr algn="just"/>
            <a:r>
              <a:rPr lang="en-US" sz="2900" dirty="0"/>
              <a:t>Small (area &lt; 322), medium (322 ≤ area ≤ 962), and large (area &gt; 962) objects. A total of 2509 small objects (30%), 5704 medium objects (69%), and 111 large objects (1%) were obtained in the input data. </a:t>
            </a:r>
          </a:p>
          <a:p>
            <a:pPr algn="just"/>
            <a:r>
              <a:rPr lang="en-US" dirty="0"/>
              <a:t>We trained three well-known and promising detectors based on different neural net- work architectures (</a:t>
            </a:r>
            <a:r>
              <a:rPr lang="en-US" dirty="0" err="1"/>
              <a:t>MobileNet</a:t>
            </a:r>
            <a:r>
              <a:rPr lang="en-US" dirty="0"/>
              <a:t>, ResNet-50, NASNet) to locate the single-vessel dis- ease. Faster-RCNN ResNet-50 V1 has an optimal accuracy-to-speed ratio. </a:t>
            </a:r>
            <a:endParaRPr lang="en-US" sz="1800" dirty="0"/>
          </a:p>
          <a:p>
            <a:pPr algn="just"/>
            <a:r>
              <a:rPr lang="en-US" dirty="0"/>
              <a:t>Average Precision (mAP@0.5 metric) of 0.92 at 10 frames per second. The fastest and relatively lightweight SSD </a:t>
            </a:r>
            <a:r>
              <a:rPr lang="en-US" dirty="0" err="1"/>
              <a:t>MobileNet</a:t>
            </a:r>
            <a:r>
              <a:rPr lang="en-US" dirty="0"/>
              <a:t> V1 model has the mean Average Precision of 0.70 at 23 frames per second. </a:t>
            </a:r>
            <a:endParaRPr lang="en-US" sz="1800" dirty="0"/>
          </a:p>
          <a:p>
            <a:pPr algn="just"/>
            <a:endParaRPr lang="en-US" sz="1800" dirty="0"/>
          </a:p>
          <a:p>
            <a:pPr algn="just"/>
            <a:endParaRPr lang="en-KZ" sz="1800" dirty="0"/>
          </a:p>
        </p:txBody>
      </p:sp>
      <p:pic>
        <p:nvPicPr>
          <p:cNvPr id="4" name="Picture 3">
            <a:extLst>
              <a:ext uri="{FF2B5EF4-FFF2-40B4-BE49-F238E27FC236}">
                <a16:creationId xmlns:a16="http://schemas.microsoft.com/office/drawing/2014/main" id="{E6EA841F-497E-A716-FFEF-49A91DE4C80F}"/>
              </a:ext>
            </a:extLst>
          </p:cNvPr>
          <p:cNvPicPr>
            <a:picLocks noChangeAspect="1"/>
          </p:cNvPicPr>
          <p:nvPr/>
        </p:nvPicPr>
        <p:blipFill>
          <a:blip r:embed="rId2"/>
          <a:stretch>
            <a:fillRect/>
          </a:stretch>
        </p:blipFill>
        <p:spPr>
          <a:xfrm>
            <a:off x="2857500" y="222250"/>
            <a:ext cx="6413500" cy="2273300"/>
          </a:xfrm>
          <a:prstGeom prst="rect">
            <a:avLst/>
          </a:prstGeom>
        </p:spPr>
      </p:pic>
      <p:pic>
        <p:nvPicPr>
          <p:cNvPr id="5" name="Picture 4">
            <a:extLst>
              <a:ext uri="{FF2B5EF4-FFF2-40B4-BE49-F238E27FC236}">
                <a16:creationId xmlns:a16="http://schemas.microsoft.com/office/drawing/2014/main" id="{13CF58D7-4ED1-3D9C-BBA7-3EA7152F2561}"/>
              </a:ext>
            </a:extLst>
          </p:cNvPr>
          <p:cNvPicPr>
            <a:picLocks noChangeAspect="1"/>
          </p:cNvPicPr>
          <p:nvPr/>
        </p:nvPicPr>
        <p:blipFill>
          <a:blip r:embed="rId3"/>
          <a:stretch>
            <a:fillRect/>
          </a:stretch>
        </p:blipFill>
        <p:spPr>
          <a:xfrm>
            <a:off x="2730500" y="2381475"/>
            <a:ext cx="6540500" cy="2749325"/>
          </a:xfrm>
          <a:prstGeom prst="rect">
            <a:avLst/>
          </a:prstGeom>
        </p:spPr>
      </p:pic>
    </p:spTree>
    <p:extLst>
      <p:ext uri="{BB962C8B-B14F-4D97-AF65-F5344CB8AC3E}">
        <p14:creationId xmlns:p14="http://schemas.microsoft.com/office/powerpoint/2010/main" val="2075947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8444-D19E-C61A-0ABA-45CA2DD41AB6}"/>
              </a:ext>
            </a:extLst>
          </p:cNvPr>
          <p:cNvSpPr>
            <a:spLocks noGrp="1"/>
          </p:cNvSpPr>
          <p:nvPr>
            <p:ph type="title"/>
          </p:nvPr>
        </p:nvSpPr>
        <p:spPr/>
        <p:txBody>
          <a:bodyPr/>
          <a:lstStyle/>
          <a:p>
            <a:r>
              <a:rPr lang="en-KZ" dirty="0">
                <a:solidFill>
                  <a:schemeClr val="tx2">
                    <a:lumMod val="90000"/>
                    <a:lumOff val="10000"/>
                  </a:schemeClr>
                </a:solidFill>
              </a:rPr>
              <a:t>Other Applications</a:t>
            </a:r>
          </a:p>
        </p:txBody>
      </p:sp>
      <p:sp>
        <p:nvSpPr>
          <p:cNvPr id="3" name="Content Placeholder 2">
            <a:extLst>
              <a:ext uri="{FF2B5EF4-FFF2-40B4-BE49-F238E27FC236}">
                <a16:creationId xmlns:a16="http://schemas.microsoft.com/office/drawing/2014/main" id="{6CDBAE5B-FE74-4EF8-112F-86019C296085}"/>
              </a:ext>
            </a:extLst>
          </p:cNvPr>
          <p:cNvSpPr>
            <a:spLocks noGrp="1"/>
          </p:cNvSpPr>
          <p:nvPr>
            <p:ph idx="1"/>
          </p:nvPr>
        </p:nvSpPr>
        <p:spPr/>
        <p:txBody>
          <a:bodyPr>
            <a:normAutofit/>
          </a:bodyPr>
          <a:lstStyle/>
          <a:p>
            <a:r>
              <a:rPr lang="en-US" dirty="0"/>
              <a:t>Neural network-based models have been effectively employed to predict drug permeability across the placenta.</a:t>
            </a:r>
          </a:p>
          <a:p>
            <a:r>
              <a:rPr lang="en-US" dirty="0"/>
              <a:t>Machine learning approaches, integrating fingerprint amalgamation and data balancing, have been used to comprehensively analyze drug permeability through the blood-brain barrier. </a:t>
            </a:r>
          </a:p>
          <a:p>
            <a:r>
              <a:rPr lang="en-US" dirty="0"/>
              <a:t>Additionally, deep learning methods have been applied to estimate age and gender from electro-cardiogram signals</a:t>
            </a:r>
          </a:p>
          <a:p>
            <a:pPr marL="0" indent="0">
              <a:buNone/>
            </a:pPr>
            <a:endParaRPr lang="en-KZ" dirty="0"/>
          </a:p>
          <a:p>
            <a:endParaRPr lang="en-KZ" dirty="0"/>
          </a:p>
        </p:txBody>
      </p:sp>
    </p:spTree>
    <p:extLst>
      <p:ext uri="{BB962C8B-B14F-4D97-AF65-F5344CB8AC3E}">
        <p14:creationId xmlns:p14="http://schemas.microsoft.com/office/powerpoint/2010/main" val="3176751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B3CE1-D15C-F582-0199-C566C5787D6A}"/>
              </a:ext>
            </a:extLst>
          </p:cNvPr>
          <p:cNvSpPr>
            <a:spLocks noGrp="1"/>
          </p:cNvSpPr>
          <p:nvPr>
            <p:ph type="title"/>
          </p:nvPr>
        </p:nvSpPr>
        <p:spPr/>
        <p:txBody>
          <a:bodyPr/>
          <a:lstStyle/>
          <a:p>
            <a:r>
              <a:rPr lang="en-US" dirty="0"/>
              <a:t>Deep Learning for Medical Image Segmentation</a:t>
            </a:r>
            <a:endParaRPr lang="en-KZ" dirty="0"/>
          </a:p>
        </p:txBody>
      </p:sp>
      <p:sp>
        <p:nvSpPr>
          <p:cNvPr id="3" name="Content Placeholder 2">
            <a:extLst>
              <a:ext uri="{FF2B5EF4-FFF2-40B4-BE49-F238E27FC236}">
                <a16:creationId xmlns:a16="http://schemas.microsoft.com/office/drawing/2014/main" id="{AFFB9DB6-0AAA-C4E9-B4A5-DC06AAFB71B9}"/>
              </a:ext>
            </a:extLst>
          </p:cNvPr>
          <p:cNvSpPr>
            <a:spLocks noGrp="1"/>
          </p:cNvSpPr>
          <p:nvPr>
            <p:ph idx="1"/>
          </p:nvPr>
        </p:nvSpPr>
        <p:spPr/>
        <p:txBody>
          <a:bodyPr>
            <a:normAutofit fontScale="62500" lnSpcReduction="20000"/>
          </a:bodyPr>
          <a:lstStyle/>
          <a:p>
            <a:r>
              <a:rPr lang="en-US" dirty="0"/>
              <a:t>Efficient CNN models such as </a:t>
            </a:r>
            <a:r>
              <a:rPr lang="en-US" b="1" dirty="0" err="1"/>
              <a:t>ConvUNeXt</a:t>
            </a:r>
            <a:r>
              <a:rPr lang="en-US" dirty="0"/>
              <a:t> and </a:t>
            </a:r>
            <a:r>
              <a:rPr lang="en-US" b="1" dirty="0"/>
              <a:t>DRU-Net</a:t>
            </a:r>
            <a:r>
              <a:rPr lang="en-US" dirty="0"/>
              <a:t> have been developed for precise </a:t>
            </a:r>
            <a:r>
              <a:rPr lang="en-US" b="1" dirty="0"/>
              <a:t>medical image segmentation</a:t>
            </a:r>
            <a:r>
              <a:rPr lang="en-US" dirty="0"/>
              <a:t>, including </a:t>
            </a:r>
            <a:r>
              <a:rPr lang="en-US" b="1" dirty="0"/>
              <a:t>ultrasound image segmentation</a:t>
            </a:r>
            <a:r>
              <a:rPr lang="en-US" dirty="0"/>
              <a:t>.</a:t>
            </a:r>
          </a:p>
          <a:p>
            <a:r>
              <a:rPr lang="en-US" dirty="0"/>
              <a:t>Improved neural networks have been designed for </a:t>
            </a:r>
            <a:r>
              <a:rPr lang="en-US" b="1" dirty="0"/>
              <a:t>liver CT</a:t>
            </a:r>
            <a:r>
              <a:rPr lang="en-US" dirty="0"/>
              <a:t> and </a:t>
            </a:r>
            <a:r>
              <a:rPr lang="en-US" b="1" dirty="0"/>
              <a:t>liver ultrasound</a:t>
            </a:r>
            <a:r>
              <a:rPr lang="en-US" dirty="0"/>
              <a:t> image segmentation.</a:t>
            </a:r>
          </a:p>
          <a:p>
            <a:r>
              <a:rPr lang="en-US" dirty="0"/>
              <a:t>A novel framework named </a:t>
            </a:r>
            <a:r>
              <a:rPr lang="en-US" b="1" dirty="0" err="1"/>
              <a:t>Cotr</a:t>
            </a:r>
            <a:r>
              <a:rPr lang="en-US" dirty="0"/>
              <a:t> effectively combines CNNs and </a:t>
            </a:r>
            <a:r>
              <a:rPr lang="en-US" b="1" dirty="0"/>
              <a:t>transformers</a:t>
            </a:r>
            <a:r>
              <a:rPr lang="en-US" dirty="0"/>
              <a:t> for accurate </a:t>
            </a:r>
            <a:r>
              <a:rPr lang="en-US" b="1" dirty="0"/>
              <a:t>3D medical image segmentation</a:t>
            </a:r>
            <a:r>
              <a:rPr lang="en-US" dirty="0"/>
              <a:t>.</a:t>
            </a:r>
          </a:p>
          <a:p>
            <a:r>
              <a:rPr lang="en-US" dirty="0"/>
              <a:t>In </a:t>
            </a:r>
            <a:r>
              <a:rPr lang="en-US" b="1" dirty="0"/>
              <a:t>liver tumor diseases</a:t>
            </a:r>
            <a:r>
              <a:rPr lang="en-US" dirty="0"/>
              <a:t>, image segmentation is critical for:</a:t>
            </a:r>
          </a:p>
          <a:p>
            <a:pPr lvl="1"/>
            <a:r>
              <a:rPr lang="en-US" dirty="0"/>
              <a:t>Diagnosis,</a:t>
            </a:r>
          </a:p>
          <a:p>
            <a:pPr lvl="1"/>
            <a:r>
              <a:rPr lang="en-US" dirty="0"/>
              <a:t>Staging,</a:t>
            </a:r>
          </a:p>
          <a:p>
            <a:pPr lvl="1"/>
            <a:r>
              <a:rPr lang="en-US" dirty="0"/>
              <a:t>Treatment planning,</a:t>
            </a:r>
          </a:p>
          <a:p>
            <a:pPr lvl="1"/>
            <a:r>
              <a:rPr lang="en-US" dirty="0"/>
              <a:t>Surgical interventions,</a:t>
            </a:r>
          </a:p>
          <a:p>
            <a:pPr lvl="1"/>
            <a:r>
              <a:rPr lang="en-US" dirty="0"/>
              <a:t>Impacting diagnostic and therapeutic outcomes.</a:t>
            </a:r>
          </a:p>
          <a:p>
            <a:r>
              <a:rPr lang="en-US" dirty="0"/>
              <a:t>Research has explored:</a:t>
            </a:r>
          </a:p>
          <a:p>
            <a:pPr lvl="1"/>
            <a:r>
              <a:rPr lang="en-US" dirty="0"/>
              <a:t>Risk assessment of computer-aided diagnostic software for </a:t>
            </a:r>
            <a:r>
              <a:rPr lang="en-US" b="1" dirty="0"/>
              <a:t>hepatic resection</a:t>
            </a:r>
            <a:r>
              <a:rPr lang="en-US" dirty="0"/>
              <a:t>.</a:t>
            </a:r>
          </a:p>
          <a:p>
            <a:pPr lvl="1"/>
            <a:r>
              <a:rPr lang="en-US" dirty="0"/>
              <a:t>Effectiveness of </a:t>
            </a:r>
            <a:r>
              <a:rPr lang="en-US" b="1" dirty="0"/>
              <a:t>fusion imaging</a:t>
            </a:r>
            <a:r>
              <a:rPr lang="en-US" dirty="0"/>
              <a:t> for immediate post-ablation evaluation of malignant liver neoplasms.</a:t>
            </a:r>
          </a:p>
          <a:p>
            <a:pPr lvl="1"/>
            <a:r>
              <a:rPr lang="en-US" dirty="0"/>
              <a:t>Deep learning shows promise in diagnosing complex </a:t>
            </a:r>
            <a:r>
              <a:rPr lang="en-US" b="1" dirty="0"/>
              <a:t>cardiac diseases</a:t>
            </a:r>
            <a:r>
              <a:rPr lang="en-US" dirty="0"/>
              <a:t>.</a:t>
            </a:r>
          </a:p>
          <a:p>
            <a:pPr lvl="1"/>
            <a:r>
              <a:rPr lang="en-US" dirty="0"/>
              <a:t>For example, AI models analyze </a:t>
            </a:r>
            <a:r>
              <a:rPr lang="en-US" b="1" dirty="0"/>
              <a:t>12-lead ECGs</a:t>
            </a:r>
            <a:r>
              <a:rPr lang="en-US" dirty="0"/>
              <a:t> to detect </a:t>
            </a:r>
            <a:r>
              <a:rPr lang="en-US" b="1" dirty="0"/>
              <a:t>electrocardiographically concealed long QT syndrome</a:t>
            </a:r>
            <a:r>
              <a:rPr lang="en-US" dirty="0"/>
              <a:t>, aiding intelligent diagnosis.</a:t>
            </a:r>
          </a:p>
          <a:p>
            <a:pPr marL="0" indent="0" algn="just">
              <a:buNone/>
            </a:pPr>
            <a:endParaRPr lang="en-US" dirty="0"/>
          </a:p>
          <a:p>
            <a:endParaRPr lang="en-KZ" dirty="0"/>
          </a:p>
        </p:txBody>
      </p:sp>
    </p:spTree>
    <p:extLst>
      <p:ext uri="{BB962C8B-B14F-4D97-AF65-F5344CB8AC3E}">
        <p14:creationId xmlns:p14="http://schemas.microsoft.com/office/powerpoint/2010/main" val="1975063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AF469-54AD-F5DE-46B0-775AD7377C0A}"/>
              </a:ext>
            </a:extLst>
          </p:cNvPr>
          <p:cNvSpPr>
            <a:spLocks noGrp="1"/>
          </p:cNvSpPr>
          <p:nvPr>
            <p:ph type="title"/>
          </p:nvPr>
        </p:nvSpPr>
        <p:spPr/>
        <p:txBody>
          <a:bodyPr/>
          <a:lstStyle/>
          <a:p>
            <a:r>
              <a:rPr lang="en-KZ" dirty="0"/>
              <a:t>Few More Insights</a:t>
            </a:r>
          </a:p>
        </p:txBody>
      </p:sp>
      <p:sp>
        <p:nvSpPr>
          <p:cNvPr id="3" name="Content Placeholder 2">
            <a:extLst>
              <a:ext uri="{FF2B5EF4-FFF2-40B4-BE49-F238E27FC236}">
                <a16:creationId xmlns:a16="http://schemas.microsoft.com/office/drawing/2014/main" id="{F59B5F45-9BCC-E9E1-0ACD-AC41922BD7D9}"/>
              </a:ext>
            </a:extLst>
          </p:cNvPr>
          <p:cNvSpPr>
            <a:spLocks noGrp="1"/>
          </p:cNvSpPr>
          <p:nvPr>
            <p:ph idx="1"/>
          </p:nvPr>
        </p:nvSpPr>
        <p:spPr/>
        <p:txBody>
          <a:bodyPr/>
          <a:lstStyle/>
          <a:p>
            <a:r>
              <a:rPr lang="en-KZ" dirty="0"/>
              <a:t>Mostly CNN, U-Net</a:t>
            </a:r>
          </a:p>
          <a:p>
            <a:r>
              <a:rPr lang="en-US" dirty="0"/>
              <a:t>The performance of ML algorithms varies significantly depending on the dataset, algorithm, and features used, indicating a need for standardized approaches</a:t>
            </a:r>
          </a:p>
          <a:p>
            <a:r>
              <a:rPr lang="en-US" dirty="0"/>
              <a:t>Outcome measures for model accuracy: ROC, c-statistic, c-index, sensitivity, specificity, accuracy, recovery, precision, confusion matrix, diagnostic fourfold table, F1 score, and calibration curve.</a:t>
            </a:r>
          </a:p>
          <a:p>
            <a:pPr marL="0" indent="0">
              <a:buNone/>
            </a:pPr>
            <a:endParaRPr lang="en-KZ" dirty="0"/>
          </a:p>
        </p:txBody>
      </p:sp>
    </p:spTree>
    <p:extLst>
      <p:ext uri="{BB962C8B-B14F-4D97-AF65-F5344CB8AC3E}">
        <p14:creationId xmlns:p14="http://schemas.microsoft.com/office/powerpoint/2010/main" val="1540126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48CA3-2B63-52C6-E220-69EFC396CB45}"/>
              </a:ext>
            </a:extLst>
          </p:cNvPr>
          <p:cNvSpPr>
            <a:spLocks noGrp="1"/>
          </p:cNvSpPr>
          <p:nvPr>
            <p:ph type="ctrTitle"/>
          </p:nvPr>
        </p:nvSpPr>
        <p:spPr>
          <a:xfrm>
            <a:off x="1524000" y="1122363"/>
            <a:ext cx="9635836" cy="2387600"/>
          </a:xfrm>
        </p:spPr>
        <p:txBody>
          <a:bodyPr>
            <a:normAutofit fontScale="90000"/>
          </a:bodyPr>
          <a:lstStyle/>
          <a:p>
            <a:r>
              <a:rPr lang="en-US" dirty="0">
                <a:solidFill>
                  <a:schemeClr val="tx2">
                    <a:lumMod val="90000"/>
                    <a:lumOff val="10000"/>
                  </a:schemeClr>
                </a:solidFill>
              </a:rPr>
              <a:t>1. Advancements and Challenges in Automation of Coronary Artery Stenosis Detection</a:t>
            </a:r>
            <a:endParaRPr lang="en-KZ" dirty="0">
              <a:solidFill>
                <a:schemeClr val="tx2">
                  <a:lumMod val="90000"/>
                  <a:lumOff val="10000"/>
                </a:schemeClr>
              </a:solidFill>
            </a:endParaRPr>
          </a:p>
        </p:txBody>
      </p:sp>
      <p:sp>
        <p:nvSpPr>
          <p:cNvPr id="3" name="Subtitle 2">
            <a:extLst>
              <a:ext uri="{FF2B5EF4-FFF2-40B4-BE49-F238E27FC236}">
                <a16:creationId xmlns:a16="http://schemas.microsoft.com/office/drawing/2014/main" id="{1B81F22C-750A-C104-942D-5F5715ADF691}"/>
              </a:ext>
            </a:extLst>
          </p:cNvPr>
          <p:cNvSpPr>
            <a:spLocks noGrp="1"/>
          </p:cNvSpPr>
          <p:nvPr>
            <p:ph type="subTitle" idx="1"/>
          </p:nvPr>
        </p:nvSpPr>
        <p:spPr>
          <a:xfrm>
            <a:off x="1524000" y="4287838"/>
            <a:ext cx="9144000" cy="1655762"/>
          </a:xfrm>
        </p:spPr>
        <p:txBody>
          <a:bodyPr/>
          <a:lstStyle/>
          <a:p>
            <a:r>
              <a:rPr lang="en-KZ" dirty="0"/>
              <a:t>Arman Ibrayeva</a:t>
            </a:r>
          </a:p>
          <a:p>
            <a:r>
              <a:rPr lang="en-KZ" dirty="0"/>
              <a:t>5 June, 2025</a:t>
            </a:r>
          </a:p>
        </p:txBody>
      </p:sp>
      <p:cxnSp>
        <p:nvCxnSpPr>
          <p:cNvPr id="4" name="Straight Connector 3">
            <a:extLst>
              <a:ext uri="{FF2B5EF4-FFF2-40B4-BE49-F238E27FC236}">
                <a16:creationId xmlns:a16="http://schemas.microsoft.com/office/drawing/2014/main" id="{2B00DE99-2206-2722-4FB3-0C9E62CD44DC}"/>
              </a:ext>
            </a:extLst>
          </p:cNvPr>
          <p:cNvCxnSpPr/>
          <p:nvPr/>
        </p:nvCxnSpPr>
        <p:spPr>
          <a:xfrm>
            <a:off x="4895850" y="3708400"/>
            <a:ext cx="24003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440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A849F-899E-53FF-CBB3-11B014C94205}"/>
              </a:ext>
            </a:extLst>
          </p:cNvPr>
          <p:cNvSpPr>
            <a:spLocks noGrp="1"/>
          </p:cNvSpPr>
          <p:nvPr>
            <p:ph type="ctrTitle"/>
          </p:nvPr>
        </p:nvSpPr>
        <p:spPr/>
        <p:txBody>
          <a:bodyPr/>
          <a:lstStyle/>
          <a:p>
            <a:r>
              <a:rPr lang="en-KZ" dirty="0"/>
              <a:t>Session 0</a:t>
            </a:r>
          </a:p>
        </p:txBody>
      </p:sp>
    </p:spTree>
    <p:extLst>
      <p:ext uri="{BB962C8B-B14F-4D97-AF65-F5344CB8AC3E}">
        <p14:creationId xmlns:p14="http://schemas.microsoft.com/office/powerpoint/2010/main" val="3332200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3ECC64-F094-3A74-E116-08F434B1F86B}"/>
              </a:ext>
            </a:extLst>
          </p:cNvPr>
          <p:cNvPicPr>
            <a:picLocks noChangeAspect="1"/>
          </p:cNvPicPr>
          <p:nvPr/>
        </p:nvPicPr>
        <p:blipFill>
          <a:blip r:embed="rId2"/>
          <a:stretch>
            <a:fillRect/>
          </a:stretch>
        </p:blipFill>
        <p:spPr>
          <a:xfrm>
            <a:off x="859686" y="1075266"/>
            <a:ext cx="2591854" cy="2624663"/>
          </a:xfrm>
          <a:prstGeom prst="rect">
            <a:avLst/>
          </a:prstGeom>
        </p:spPr>
      </p:pic>
      <p:pic>
        <p:nvPicPr>
          <p:cNvPr id="8" name="Picture 7">
            <a:extLst>
              <a:ext uri="{FF2B5EF4-FFF2-40B4-BE49-F238E27FC236}">
                <a16:creationId xmlns:a16="http://schemas.microsoft.com/office/drawing/2014/main" id="{2AA4DDD0-5D7D-A2DB-66CF-DB0B0A6F4E6E}"/>
              </a:ext>
            </a:extLst>
          </p:cNvPr>
          <p:cNvPicPr>
            <a:picLocks noChangeAspect="1"/>
          </p:cNvPicPr>
          <p:nvPr/>
        </p:nvPicPr>
        <p:blipFill>
          <a:blip r:embed="rId3"/>
          <a:stretch>
            <a:fillRect/>
          </a:stretch>
        </p:blipFill>
        <p:spPr>
          <a:xfrm>
            <a:off x="4116493" y="1890513"/>
            <a:ext cx="3743538" cy="3940567"/>
          </a:xfrm>
          <a:prstGeom prst="rect">
            <a:avLst/>
          </a:prstGeom>
        </p:spPr>
      </p:pic>
      <p:pic>
        <p:nvPicPr>
          <p:cNvPr id="7" name="Picture 6">
            <a:extLst>
              <a:ext uri="{FF2B5EF4-FFF2-40B4-BE49-F238E27FC236}">
                <a16:creationId xmlns:a16="http://schemas.microsoft.com/office/drawing/2014/main" id="{5D66ADBF-8991-2B08-646B-FBADE7C6D4FD}"/>
              </a:ext>
            </a:extLst>
          </p:cNvPr>
          <p:cNvPicPr>
            <a:picLocks noChangeAspect="1"/>
          </p:cNvPicPr>
          <p:nvPr/>
        </p:nvPicPr>
        <p:blipFill>
          <a:blip r:embed="rId4"/>
          <a:stretch>
            <a:fillRect/>
          </a:stretch>
        </p:blipFill>
        <p:spPr>
          <a:xfrm>
            <a:off x="8525407" y="1075266"/>
            <a:ext cx="2552483" cy="2624662"/>
          </a:xfrm>
          <a:prstGeom prst="rect">
            <a:avLst/>
          </a:prstGeom>
        </p:spPr>
      </p:pic>
      <p:pic>
        <p:nvPicPr>
          <p:cNvPr id="6" name="Picture 5">
            <a:extLst>
              <a:ext uri="{FF2B5EF4-FFF2-40B4-BE49-F238E27FC236}">
                <a16:creationId xmlns:a16="http://schemas.microsoft.com/office/drawing/2014/main" id="{F696D181-A877-356D-9028-CDF15B580323}"/>
              </a:ext>
            </a:extLst>
          </p:cNvPr>
          <p:cNvPicPr>
            <a:picLocks noChangeAspect="1"/>
          </p:cNvPicPr>
          <p:nvPr/>
        </p:nvPicPr>
        <p:blipFill>
          <a:blip r:embed="rId5"/>
          <a:stretch>
            <a:fillRect/>
          </a:stretch>
        </p:blipFill>
        <p:spPr>
          <a:xfrm>
            <a:off x="836686" y="4021663"/>
            <a:ext cx="2637854" cy="2624665"/>
          </a:xfrm>
          <a:prstGeom prst="rect">
            <a:avLst/>
          </a:prstGeom>
        </p:spPr>
      </p:pic>
      <p:pic>
        <p:nvPicPr>
          <p:cNvPr id="5" name="Picture 4">
            <a:extLst>
              <a:ext uri="{FF2B5EF4-FFF2-40B4-BE49-F238E27FC236}">
                <a16:creationId xmlns:a16="http://schemas.microsoft.com/office/drawing/2014/main" id="{3A943CAF-CA4C-19E6-49F7-F1AE2617145A}"/>
              </a:ext>
            </a:extLst>
          </p:cNvPr>
          <p:cNvPicPr>
            <a:picLocks noChangeAspect="1"/>
          </p:cNvPicPr>
          <p:nvPr/>
        </p:nvPicPr>
        <p:blipFill>
          <a:blip r:embed="rId6"/>
          <a:stretch>
            <a:fillRect/>
          </a:stretch>
        </p:blipFill>
        <p:spPr>
          <a:xfrm>
            <a:off x="8545752" y="4021663"/>
            <a:ext cx="2511791" cy="2643992"/>
          </a:xfrm>
          <a:prstGeom prst="rect">
            <a:avLst/>
          </a:prstGeom>
        </p:spPr>
      </p:pic>
      <p:sp>
        <p:nvSpPr>
          <p:cNvPr id="9" name="TextBox 8">
            <a:extLst>
              <a:ext uri="{FF2B5EF4-FFF2-40B4-BE49-F238E27FC236}">
                <a16:creationId xmlns:a16="http://schemas.microsoft.com/office/drawing/2014/main" id="{F4C729C4-D4A8-7054-769C-990DF9D1A3DF}"/>
              </a:ext>
            </a:extLst>
          </p:cNvPr>
          <p:cNvSpPr txBox="1"/>
          <p:nvPr/>
        </p:nvSpPr>
        <p:spPr>
          <a:xfrm>
            <a:off x="4384669" y="765310"/>
            <a:ext cx="3207609" cy="523220"/>
          </a:xfrm>
          <a:prstGeom prst="rect">
            <a:avLst/>
          </a:prstGeom>
          <a:noFill/>
        </p:spPr>
        <p:txBody>
          <a:bodyPr wrap="none" rtlCol="0">
            <a:spAutoFit/>
          </a:bodyPr>
          <a:lstStyle/>
          <a:p>
            <a:r>
              <a:rPr lang="en-KZ" sz="2800" dirty="0"/>
              <a:t>COCO visualization</a:t>
            </a:r>
          </a:p>
        </p:txBody>
      </p:sp>
      <p:sp>
        <p:nvSpPr>
          <p:cNvPr id="3" name="TextBox 2">
            <a:extLst>
              <a:ext uri="{FF2B5EF4-FFF2-40B4-BE49-F238E27FC236}">
                <a16:creationId xmlns:a16="http://schemas.microsoft.com/office/drawing/2014/main" id="{D6B9A1C2-02A0-62A0-8266-3899DB5EE022}"/>
              </a:ext>
            </a:extLst>
          </p:cNvPr>
          <p:cNvSpPr txBox="1"/>
          <p:nvPr/>
        </p:nvSpPr>
        <p:spPr>
          <a:xfrm>
            <a:off x="214604" y="384200"/>
            <a:ext cx="6102220" cy="369332"/>
          </a:xfrm>
          <a:prstGeom prst="rect">
            <a:avLst/>
          </a:prstGeom>
          <a:noFill/>
        </p:spPr>
        <p:txBody>
          <a:bodyPr wrap="square">
            <a:spAutoFit/>
          </a:bodyPr>
          <a:lstStyle/>
          <a:p>
            <a:r>
              <a:rPr lang="en-KZ" dirty="0">
                <a:solidFill>
                  <a:schemeClr val="accent1"/>
                </a:solidFill>
              </a:rPr>
              <a:t>Session 0</a:t>
            </a:r>
          </a:p>
        </p:txBody>
      </p:sp>
    </p:spTree>
    <p:extLst>
      <p:ext uri="{BB962C8B-B14F-4D97-AF65-F5344CB8AC3E}">
        <p14:creationId xmlns:p14="http://schemas.microsoft.com/office/powerpoint/2010/main" val="2357780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32E48-47FE-7710-9A2E-43CEF6F71608}"/>
              </a:ext>
            </a:extLst>
          </p:cNvPr>
          <p:cNvSpPr>
            <a:spLocks noGrp="1"/>
          </p:cNvSpPr>
          <p:nvPr>
            <p:ph type="title"/>
          </p:nvPr>
        </p:nvSpPr>
        <p:spPr>
          <a:xfrm>
            <a:off x="762000" y="485299"/>
            <a:ext cx="4978400" cy="1325563"/>
          </a:xfrm>
        </p:spPr>
        <p:txBody>
          <a:bodyPr/>
          <a:lstStyle/>
          <a:p>
            <a:r>
              <a:rPr lang="en-KZ" dirty="0"/>
              <a:t>YOLO visualization</a:t>
            </a:r>
          </a:p>
        </p:txBody>
      </p:sp>
      <p:pic>
        <p:nvPicPr>
          <p:cNvPr id="4" name="Picture 3">
            <a:extLst>
              <a:ext uri="{FF2B5EF4-FFF2-40B4-BE49-F238E27FC236}">
                <a16:creationId xmlns:a16="http://schemas.microsoft.com/office/drawing/2014/main" id="{D6389515-AADB-F269-A2D8-CA03F1BFE210}"/>
              </a:ext>
            </a:extLst>
          </p:cNvPr>
          <p:cNvPicPr>
            <a:picLocks noChangeAspect="1"/>
          </p:cNvPicPr>
          <p:nvPr/>
        </p:nvPicPr>
        <p:blipFill>
          <a:blip r:embed="rId2"/>
          <a:stretch>
            <a:fillRect/>
          </a:stretch>
        </p:blipFill>
        <p:spPr>
          <a:xfrm>
            <a:off x="7734300" y="2032000"/>
            <a:ext cx="3276600" cy="3454400"/>
          </a:xfrm>
          <a:prstGeom prst="rect">
            <a:avLst/>
          </a:prstGeom>
        </p:spPr>
      </p:pic>
      <p:sp>
        <p:nvSpPr>
          <p:cNvPr id="5" name="TextBox 4">
            <a:extLst>
              <a:ext uri="{FF2B5EF4-FFF2-40B4-BE49-F238E27FC236}">
                <a16:creationId xmlns:a16="http://schemas.microsoft.com/office/drawing/2014/main" id="{62E61D31-B126-7A95-34BD-4E89A6EF8338}"/>
              </a:ext>
            </a:extLst>
          </p:cNvPr>
          <p:cNvSpPr txBox="1"/>
          <p:nvPr/>
        </p:nvSpPr>
        <p:spPr>
          <a:xfrm>
            <a:off x="762000" y="2212499"/>
            <a:ext cx="5223289" cy="369332"/>
          </a:xfrm>
          <a:prstGeom prst="rect">
            <a:avLst/>
          </a:prstGeom>
          <a:noFill/>
        </p:spPr>
        <p:txBody>
          <a:bodyPr wrap="none" rtlCol="0">
            <a:spAutoFit/>
          </a:bodyPr>
          <a:lstStyle/>
          <a:p>
            <a:r>
              <a:rPr lang="en-KZ" dirty="0"/>
              <a:t>Subset: 200 train images, 50 val images, 10 epochs</a:t>
            </a:r>
          </a:p>
        </p:txBody>
      </p:sp>
      <p:sp>
        <p:nvSpPr>
          <p:cNvPr id="7" name="TextBox 6">
            <a:extLst>
              <a:ext uri="{FF2B5EF4-FFF2-40B4-BE49-F238E27FC236}">
                <a16:creationId xmlns:a16="http://schemas.microsoft.com/office/drawing/2014/main" id="{EAD9154C-5378-8CC6-210A-A1B45D56A2BE}"/>
              </a:ext>
            </a:extLst>
          </p:cNvPr>
          <p:cNvSpPr txBox="1"/>
          <p:nvPr/>
        </p:nvSpPr>
        <p:spPr>
          <a:xfrm>
            <a:off x="700295" y="3135868"/>
            <a:ext cx="6096000" cy="369332"/>
          </a:xfrm>
          <a:prstGeom prst="rect">
            <a:avLst/>
          </a:prstGeom>
          <a:noFill/>
        </p:spPr>
        <p:txBody>
          <a:bodyPr wrap="square">
            <a:spAutoFit/>
          </a:bodyPr>
          <a:lstStyle/>
          <a:p>
            <a:pPr algn="l"/>
            <a:r>
              <a:rPr lang="en-US" b="0" i="0" u="none" strike="noStrike" dirty="0">
                <a:solidFill>
                  <a:srgbClr val="000000"/>
                </a:solidFill>
                <a:effectLst/>
              </a:rPr>
              <a:t>mAP50 of 0.044, mAP50-95 of 0.0129</a:t>
            </a:r>
          </a:p>
        </p:txBody>
      </p:sp>
      <p:sp>
        <p:nvSpPr>
          <p:cNvPr id="9" name="TextBox 8">
            <a:extLst>
              <a:ext uri="{FF2B5EF4-FFF2-40B4-BE49-F238E27FC236}">
                <a16:creationId xmlns:a16="http://schemas.microsoft.com/office/drawing/2014/main" id="{FE6D2F4C-99CD-DE2E-825B-08C7F66DACB3}"/>
              </a:ext>
            </a:extLst>
          </p:cNvPr>
          <p:cNvSpPr txBox="1"/>
          <p:nvPr/>
        </p:nvSpPr>
        <p:spPr>
          <a:xfrm>
            <a:off x="700295" y="3906837"/>
            <a:ext cx="6096000" cy="1754326"/>
          </a:xfrm>
          <a:prstGeom prst="rect">
            <a:avLst/>
          </a:prstGeom>
          <a:noFill/>
        </p:spPr>
        <p:txBody>
          <a:bodyPr wrap="square">
            <a:spAutoFit/>
          </a:bodyPr>
          <a:lstStyle/>
          <a:p>
            <a:pPr marL="285750" indent="-285750">
              <a:buFont typeface="Arial" panose="020B0604020202020204" pitchFamily="34" charset="0"/>
              <a:buChar char="•"/>
            </a:pPr>
            <a:r>
              <a:rPr lang="en-US" dirty="0"/>
              <a:t>Training completed 10 epochs, with losses (box, classification, distribution focal loss) decreasing, indicating the model learned something.</a:t>
            </a:r>
          </a:p>
          <a:p>
            <a:pPr marL="285750" indent="-285750">
              <a:buFont typeface="Arial" panose="020B0604020202020204" pitchFamily="34" charset="0"/>
              <a:buChar char="•"/>
            </a:pPr>
            <a:r>
              <a:rPr lang="en-US" dirty="0"/>
              <a:t>Processed 25 batches per epoch (200 images / batch size 8 ≈ 25), taking ~22 seconds per epoch on CPU (Apple M3 Pro).</a:t>
            </a:r>
            <a:endParaRPr lang="en-KZ" dirty="0"/>
          </a:p>
        </p:txBody>
      </p:sp>
      <p:sp>
        <p:nvSpPr>
          <p:cNvPr id="3" name="TextBox 2">
            <a:extLst>
              <a:ext uri="{FF2B5EF4-FFF2-40B4-BE49-F238E27FC236}">
                <a16:creationId xmlns:a16="http://schemas.microsoft.com/office/drawing/2014/main" id="{0772472E-B9A3-1225-DEF9-436EE43DC208}"/>
              </a:ext>
            </a:extLst>
          </p:cNvPr>
          <p:cNvSpPr txBox="1"/>
          <p:nvPr/>
        </p:nvSpPr>
        <p:spPr>
          <a:xfrm>
            <a:off x="214604" y="384200"/>
            <a:ext cx="6102220" cy="369332"/>
          </a:xfrm>
          <a:prstGeom prst="rect">
            <a:avLst/>
          </a:prstGeom>
          <a:noFill/>
        </p:spPr>
        <p:txBody>
          <a:bodyPr wrap="square">
            <a:spAutoFit/>
          </a:bodyPr>
          <a:lstStyle/>
          <a:p>
            <a:r>
              <a:rPr lang="en-KZ" dirty="0">
                <a:solidFill>
                  <a:schemeClr val="accent1"/>
                </a:solidFill>
              </a:rPr>
              <a:t>Session 0</a:t>
            </a:r>
          </a:p>
        </p:txBody>
      </p:sp>
    </p:spTree>
    <p:extLst>
      <p:ext uri="{BB962C8B-B14F-4D97-AF65-F5344CB8AC3E}">
        <p14:creationId xmlns:p14="http://schemas.microsoft.com/office/powerpoint/2010/main" val="2398424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541CBD-0E9B-33A6-9C27-A870EE736CDF}"/>
              </a:ext>
            </a:extLst>
          </p:cNvPr>
          <p:cNvSpPr>
            <a:spLocks noGrp="1"/>
          </p:cNvSpPr>
          <p:nvPr>
            <p:ph idx="1"/>
          </p:nvPr>
        </p:nvSpPr>
        <p:spPr/>
        <p:txBody>
          <a:bodyPr/>
          <a:lstStyle/>
          <a:p>
            <a:r>
              <a:rPr lang="en-US" dirty="0"/>
              <a:t>Evaluated on 50 validation images with 103 stenosis annotations.</a:t>
            </a:r>
          </a:p>
          <a:p>
            <a:r>
              <a:rPr lang="en-US" b="1" dirty="0"/>
              <a:t>Precision (P)</a:t>
            </a:r>
            <a:r>
              <a:rPr lang="en-US" dirty="0"/>
              <a:t>: 0.00581 (low, meaning many false positives).</a:t>
            </a:r>
          </a:p>
          <a:p>
            <a:r>
              <a:rPr lang="en-US" b="1" dirty="0"/>
              <a:t>Recall (R)</a:t>
            </a:r>
            <a:r>
              <a:rPr lang="en-US" dirty="0"/>
              <a:t>: 0.845 (high, meaning most stenosis regions were detected).</a:t>
            </a:r>
            <a:r>
              <a:rPr lang="en-US" b="1" dirty="0"/>
              <a:t>mAP50</a:t>
            </a:r>
            <a:r>
              <a:rPr lang="en-US" dirty="0"/>
              <a:t>: 0.044 (mean Average Precision at </a:t>
            </a:r>
            <a:r>
              <a:rPr lang="en-US" dirty="0" err="1"/>
              <a:t>IoU</a:t>
            </a:r>
            <a:r>
              <a:rPr lang="en-US" dirty="0"/>
              <a:t>=0.5, low due to small dataset).</a:t>
            </a:r>
          </a:p>
          <a:p>
            <a:r>
              <a:rPr lang="en-US" b="1" dirty="0"/>
              <a:t>mAP50-95</a:t>
            </a:r>
            <a:r>
              <a:rPr lang="en-US" dirty="0"/>
              <a:t>: 0.0129 (average </a:t>
            </a:r>
            <a:r>
              <a:rPr lang="en-US" dirty="0" err="1"/>
              <a:t>mAP</a:t>
            </a:r>
            <a:r>
              <a:rPr lang="en-US" dirty="0"/>
              <a:t> across </a:t>
            </a:r>
            <a:r>
              <a:rPr lang="en-US" dirty="0" err="1"/>
              <a:t>IoU</a:t>
            </a:r>
            <a:r>
              <a:rPr lang="en-US" dirty="0"/>
              <a:t> thresholds, very low).</a:t>
            </a:r>
            <a:endParaRPr lang="en-KZ" dirty="0"/>
          </a:p>
        </p:txBody>
      </p:sp>
      <p:sp>
        <p:nvSpPr>
          <p:cNvPr id="4" name="TextBox 3">
            <a:extLst>
              <a:ext uri="{FF2B5EF4-FFF2-40B4-BE49-F238E27FC236}">
                <a16:creationId xmlns:a16="http://schemas.microsoft.com/office/drawing/2014/main" id="{4651A9C3-C0DE-D020-2E4A-57917E4E3F9C}"/>
              </a:ext>
            </a:extLst>
          </p:cNvPr>
          <p:cNvSpPr txBox="1"/>
          <p:nvPr/>
        </p:nvSpPr>
        <p:spPr>
          <a:xfrm>
            <a:off x="214604" y="384200"/>
            <a:ext cx="6102220" cy="369332"/>
          </a:xfrm>
          <a:prstGeom prst="rect">
            <a:avLst/>
          </a:prstGeom>
          <a:noFill/>
        </p:spPr>
        <p:txBody>
          <a:bodyPr wrap="square">
            <a:spAutoFit/>
          </a:bodyPr>
          <a:lstStyle/>
          <a:p>
            <a:r>
              <a:rPr lang="en-KZ" dirty="0">
                <a:solidFill>
                  <a:schemeClr val="accent1"/>
                </a:solidFill>
              </a:rPr>
              <a:t>Session 0</a:t>
            </a:r>
          </a:p>
        </p:txBody>
      </p:sp>
    </p:spTree>
    <p:extLst>
      <p:ext uri="{BB962C8B-B14F-4D97-AF65-F5344CB8AC3E}">
        <p14:creationId xmlns:p14="http://schemas.microsoft.com/office/powerpoint/2010/main" val="1456977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B778B2-5669-E401-4E57-E0CA01E7644F}"/>
              </a:ext>
            </a:extLst>
          </p:cNvPr>
          <p:cNvSpPr>
            <a:spLocks noGrp="1"/>
          </p:cNvSpPr>
          <p:nvPr>
            <p:ph idx="1"/>
          </p:nvPr>
        </p:nvSpPr>
        <p:spPr>
          <a:xfrm>
            <a:off x="838200" y="1627221"/>
            <a:ext cx="10515600" cy="4351338"/>
          </a:xfrm>
        </p:spPr>
        <p:txBody>
          <a:bodyPr/>
          <a:lstStyle/>
          <a:p>
            <a:r>
              <a:rPr lang="en-KZ" dirty="0"/>
              <a:t>For speed/accuracy optimization I need gpu!</a:t>
            </a:r>
          </a:p>
          <a:p>
            <a:endParaRPr lang="en-KZ" dirty="0"/>
          </a:p>
          <a:p>
            <a:r>
              <a:rPr lang="en-US" dirty="0"/>
              <a:t>Speed: 0.3ms preprocess, 92.0ms inference, 0.0ms loss, 2.1ms postprocess per image</a:t>
            </a:r>
          </a:p>
          <a:p>
            <a:r>
              <a:rPr lang="en-US" dirty="0"/>
              <a:t>Results saved to /Users/</a:t>
            </a:r>
            <a:r>
              <a:rPr lang="en-US" dirty="0" err="1"/>
              <a:t>ibrayea</a:t>
            </a:r>
            <a:r>
              <a:rPr lang="en-US" dirty="0"/>
              <a:t>/Desktop/</a:t>
            </a:r>
            <a:r>
              <a:rPr lang="en-US" dirty="0" err="1"/>
              <a:t>arcade_yolo</a:t>
            </a:r>
            <a:r>
              <a:rPr lang="en-US" dirty="0"/>
              <a:t>/</a:t>
            </a:r>
            <a:r>
              <a:rPr lang="en-US" dirty="0" err="1"/>
              <a:t>stenosis_subset</a:t>
            </a:r>
            <a:endParaRPr lang="en-US" dirty="0"/>
          </a:p>
          <a:p>
            <a:r>
              <a:rPr lang="en-US" dirty="0"/>
              <a:t>Training complete</a:t>
            </a:r>
          </a:p>
          <a:p>
            <a:endParaRPr lang="en-US" dirty="0"/>
          </a:p>
          <a:p>
            <a:r>
              <a:rPr lang="en-US" dirty="0"/>
              <a:t>Task complete</a:t>
            </a:r>
            <a:endParaRPr lang="en-KZ" dirty="0"/>
          </a:p>
        </p:txBody>
      </p:sp>
      <p:sp>
        <p:nvSpPr>
          <p:cNvPr id="4" name="TextBox 3">
            <a:extLst>
              <a:ext uri="{FF2B5EF4-FFF2-40B4-BE49-F238E27FC236}">
                <a16:creationId xmlns:a16="http://schemas.microsoft.com/office/drawing/2014/main" id="{D2F6381B-99EC-E831-C11A-32DD0945F6F4}"/>
              </a:ext>
            </a:extLst>
          </p:cNvPr>
          <p:cNvSpPr txBox="1"/>
          <p:nvPr/>
        </p:nvSpPr>
        <p:spPr>
          <a:xfrm>
            <a:off x="214604" y="384200"/>
            <a:ext cx="6102220" cy="369332"/>
          </a:xfrm>
          <a:prstGeom prst="rect">
            <a:avLst/>
          </a:prstGeom>
          <a:noFill/>
        </p:spPr>
        <p:txBody>
          <a:bodyPr wrap="square">
            <a:spAutoFit/>
          </a:bodyPr>
          <a:lstStyle/>
          <a:p>
            <a:r>
              <a:rPr lang="en-KZ" dirty="0">
                <a:solidFill>
                  <a:schemeClr val="accent1"/>
                </a:solidFill>
              </a:rPr>
              <a:t>Session 0</a:t>
            </a:r>
          </a:p>
        </p:txBody>
      </p:sp>
    </p:spTree>
    <p:extLst>
      <p:ext uri="{BB962C8B-B14F-4D97-AF65-F5344CB8AC3E}">
        <p14:creationId xmlns:p14="http://schemas.microsoft.com/office/powerpoint/2010/main" val="1409701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oup of graphs with numbers&#10;&#10;AI-generated content may be incorrect.">
            <a:extLst>
              <a:ext uri="{FF2B5EF4-FFF2-40B4-BE49-F238E27FC236}">
                <a16:creationId xmlns:a16="http://schemas.microsoft.com/office/drawing/2014/main" id="{0873E022-B2AD-0479-1412-19111B029FD5}"/>
              </a:ext>
            </a:extLst>
          </p:cNvPr>
          <p:cNvPicPr>
            <a:picLocks noGrp="1" noChangeAspect="1"/>
          </p:cNvPicPr>
          <p:nvPr>
            <p:ph idx="1"/>
          </p:nvPr>
        </p:nvPicPr>
        <p:blipFill>
          <a:blip r:embed="rId2"/>
          <a:stretch>
            <a:fillRect/>
          </a:stretch>
        </p:blipFill>
        <p:spPr>
          <a:xfrm>
            <a:off x="1744662" y="1411829"/>
            <a:ext cx="8702676" cy="4351338"/>
          </a:xfrm>
          <a:prstGeom prst="rect">
            <a:avLst/>
          </a:prstGeom>
        </p:spPr>
      </p:pic>
      <p:sp>
        <p:nvSpPr>
          <p:cNvPr id="5" name="TextBox 4">
            <a:extLst>
              <a:ext uri="{FF2B5EF4-FFF2-40B4-BE49-F238E27FC236}">
                <a16:creationId xmlns:a16="http://schemas.microsoft.com/office/drawing/2014/main" id="{2124E162-E01C-766D-93E2-5CF543FD81D5}"/>
              </a:ext>
            </a:extLst>
          </p:cNvPr>
          <p:cNvSpPr txBox="1"/>
          <p:nvPr/>
        </p:nvSpPr>
        <p:spPr>
          <a:xfrm>
            <a:off x="214604" y="384200"/>
            <a:ext cx="6102220" cy="369332"/>
          </a:xfrm>
          <a:prstGeom prst="rect">
            <a:avLst/>
          </a:prstGeom>
          <a:noFill/>
        </p:spPr>
        <p:txBody>
          <a:bodyPr wrap="square">
            <a:spAutoFit/>
          </a:bodyPr>
          <a:lstStyle/>
          <a:p>
            <a:r>
              <a:rPr lang="en-KZ" dirty="0">
                <a:solidFill>
                  <a:schemeClr val="accent1"/>
                </a:solidFill>
              </a:rPr>
              <a:t>Session 0</a:t>
            </a:r>
          </a:p>
        </p:txBody>
      </p:sp>
    </p:spTree>
    <p:extLst>
      <p:ext uri="{BB962C8B-B14F-4D97-AF65-F5344CB8AC3E}">
        <p14:creationId xmlns:p14="http://schemas.microsoft.com/office/powerpoint/2010/main" val="305138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3B8185-9873-EE1C-12CA-F5A495AAFE39}"/>
              </a:ext>
            </a:extLst>
          </p:cNvPr>
          <p:cNvSpPr txBox="1"/>
          <p:nvPr/>
        </p:nvSpPr>
        <p:spPr>
          <a:xfrm>
            <a:off x="214604" y="384200"/>
            <a:ext cx="6102220" cy="369332"/>
          </a:xfrm>
          <a:prstGeom prst="rect">
            <a:avLst/>
          </a:prstGeom>
          <a:noFill/>
        </p:spPr>
        <p:txBody>
          <a:bodyPr wrap="square">
            <a:spAutoFit/>
          </a:bodyPr>
          <a:lstStyle/>
          <a:p>
            <a:r>
              <a:rPr lang="en-KZ" dirty="0">
                <a:solidFill>
                  <a:schemeClr val="accent1"/>
                </a:solidFill>
              </a:rPr>
              <a:t>Session 0</a:t>
            </a:r>
          </a:p>
        </p:txBody>
      </p:sp>
      <p:pic>
        <p:nvPicPr>
          <p:cNvPr id="6" name="Picture 5" descr="A graph with a line in the middle&#10;&#10;AI-generated content may be incorrect.">
            <a:extLst>
              <a:ext uri="{FF2B5EF4-FFF2-40B4-BE49-F238E27FC236}">
                <a16:creationId xmlns:a16="http://schemas.microsoft.com/office/drawing/2014/main" id="{04568136-57F2-5BC9-7EFD-F8E80FD775B2}"/>
              </a:ext>
            </a:extLst>
          </p:cNvPr>
          <p:cNvPicPr>
            <a:picLocks noChangeAspect="1"/>
          </p:cNvPicPr>
          <p:nvPr/>
        </p:nvPicPr>
        <p:blipFill>
          <a:blip r:embed="rId3"/>
          <a:stretch>
            <a:fillRect/>
          </a:stretch>
        </p:blipFill>
        <p:spPr>
          <a:xfrm>
            <a:off x="7303571" y="501693"/>
            <a:ext cx="4560292" cy="3040194"/>
          </a:xfrm>
          <a:prstGeom prst="rect">
            <a:avLst/>
          </a:prstGeom>
        </p:spPr>
      </p:pic>
      <p:pic>
        <p:nvPicPr>
          <p:cNvPr id="8" name="Picture 7" descr="A graph of different sizes of data&#10;&#10;AI-generated content may be incorrect.">
            <a:extLst>
              <a:ext uri="{FF2B5EF4-FFF2-40B4-BE49-F238E27FC236}">
                <a16:creationId xmlns:a16="http://schemas.microsoft.com/office/drawing/2014/main" id="{EC77EF38-7693-ED71-27AB-4B3DC4E0F118}"/>
              </a:ext>
            </a:extLst>
          </p:cNvPr>
          <p:cNvPicPr>
            <a:picLocks noChangeAspect="1"/>
          </p:cNvPicPr>
          <p:nvPr/>
        </p:nvPicPr>
        <p:blipFill>
          <a:blip r:embed="rId4"/>
          <a:stretch>
            <a:fillRect/>
          </a:stretch>
        </p:blipFill>
        <p:spPr>
          <a:xfrm>
            <a:off x="3922391" y="393601"/>
            <a:ext cx="3082302" cy="3082302"/>
          </a:xfrm>
          <a:prstGeom prst="rect">
            <a:avLst/>
          </a:prstGeom>
        </p:spPr>
      </p:pic>
      <p:pic>
        <p:nvPicPr>
          <p:cNvPr id="10" name="Picture 9" descr="A blue squares and numbers&#10;&#10;AI-generated content may be incorrect.">
            <a:extLst>
              <a:ext uri="{FF2B5EF4-FFF2-40B4-BE49-F238E27FC236}">
                <a16:creationId xmlns:a16="http://schemas.microsoft.com/office/drawing/2014/main" id="{C8662C38-4054-9679-8E03-B83C1B6D0AFF}"/>
              </a:ext>
            </a:extLst>
          </p:cNvPr>
          <p:cNvPicPr>
            <a:picLocks noChangeAspect="1"/>
          </p:cNvPicPr>
          <p:nvPr/>
        </p:nvPicPr>
        <p:blipFill>
          <a:blip r:embed="rId5"/>
          <a:stretch>
            <a:fillRect/>
          </a:stretch>
        </p:blipFill>
        <p:spPr>
          <a:xfrm>
            <a:off x="300332" y="735690"/>
            <a:ext cx="2693310" cy="2693310"/>
          </a:xfrm>
          <a:prstGeom prst="rect">
            <a:avLst/>
          </a:prstGeom>
        </p:spPr>
      </p:pic>
      <p:pic>
        <p:nvPicPr>
          <p:cNvPr id="12" name="Picture 11" descr="A graph showing the difference between the confidence and the confidence&#10;&#10;AI-generated content may be incorrect.">
            <a:extLst>
              <a:ext uri="{FF2B5EF4-FFF2-40B4-BE49-F238E27FC236}">
                <a16:creationId xmlns:a16="http://schemas.microsoft.com/office/drawing/2014/main" id="{5F1FD7B3-575F-111F-6C7E-EB6D2E3C66E0}"/>
              </a:ext>
            </a:extLst>
          </p:cNvPr>
          <p:cNvPicPr>
            <a:picLocks noChangeAspect="1"/>
          </p:cNvPicPr>
          <p:nvPr/>
        </p:nvPicPr>
        <p:blipFill>
          <a:blip r:embed="rId6"/>
          <a:stretch>
            <a:fillRect/>
          </a:stretch>
        </p:blipFill>
        <p:spPr>
          <a:xfrm>
            <a:off x="0" y="3748983"/>
            <a:ext cx="4381502" cy="2921001"/>
          </a:xfrm>
          <a:prstGeom prst="rect">
            <a:avLst/>
          </a:prstGeom>
        </p:spPr>
      </p:pic>
      <p:pic>
        <p:nvPicPr>
          <p:cNvPr id="14" name="Picture 13" descr="A graph of a graph&#10;&#10;AI-generated content may be incorrect.">
            <a:extLst>
              <a:ext uri="{FF2B5EF4-FFF2-40B4-BE49-F238E27FC236}">
                <a16:creationId xmlns:a16="http://schemas.microsoft.com/office/drawing/2014/main" id="{947AB941-8679-6A51-35EE-1F5CD860851E}"/>
              </a:ext>
            </a:extLst>
          </p:cNvPr>
          <p:cNvPicPr>
            <a:picLocks noChangeAspect="1"/>
          </p:cNvPicPr>
          <p:nvPr/>
        </p:nvPicPr>
        <p:blipFill>
          <a:blip r:embed="rId7"/>
          <a:stretch>
            <a:fillRect/>
          </a:stretch>
        </p:blipFill>
        <p:spPr>
          <a:xfrm>
            <a:off x="4130875" y="4185036"/>
            <a:ext cx="3646198" cy="2430798"/>
          </a:xfrm>
          <a:prstGeom prst="rect">
            <a:avLst/>
          </a:prstGeom>
        </p:spPr>
      </p:pic>
      <p:pic>
        <p:nvPicPr>
          <p:cNvPr id="16" name="Picture 15" descr="A graph with a line in the middle&#10;&#10;AI-generated content may be incorrect.">
            <a:extLst>
              <a:ext uri="{FF2B5EF4-FFF2-40B4-BE49-F238E27FC236}">
                <a16:creationId xmlns:a16="http://schemas.microsoft.com/office/drawing/2014/main" id="{AC0063E5-579D-1257-9760-F9294BA9E765}"/>
              </a:ext>
            </a:extLst>
          </p:cNvPr>
          <p:cNvPicPr>
            <a:picLocks noChangeAspect="1"/>
          </p:cNvPicPr>
          <p:nvPr/>
        </p:nvPicPr>
        <p:blipFill>
          <a:blip r:embed="rId8"/>
          <a:stretch>
            <a:fillRect/>
          </a:stretch>
        </p:blipFill>
        <p:spPr>
          <a:xfrm>
            <a:off x="7993352" y="3995922"/>
            <a:ext cx="4198648" cy="2799099"/>
          </a:xfrm>
          <a:prstGeom prst="rect">
            <a:avLst/>
          </a:prstGeom>
        </p:spPr>
      </p:pic>
      <p:sp>
        <p:nvSpPr>
          <p:cNvPr id="19" name="TextBox 18">
            <a:extLst>
              <a:ext uri="{FF2B5EF4-FFF2-40B4-BE49-F238E27FC236}">
                <a16:creationId xmlns:a16="http://schemas.microsoft.com/office/drawing/2014/main" id="{40FB5EA6-63A4-0862-FCE6-6AA99E4C8A56}"/>
              </a:ext>
            </a:extLst>
          </p:cNvPr>
          <p:cNvSpPr txBox="1"/>
          <p:nvPr/>
        </p:nvSpPr>
        <p:spPr>
          <a:xfrm>
            <a:off x="1283779" y="3298195"/>
            <a:ext cx="554960" cy="261610"/>
          </a:xfrm>
          <a:prstGeom prst="rect">
            <a:avLst/>
          </a:prstGeom>
          <a:noFill/>
        </p:spPr>
        <p:txBody>
          <a:bodyPr wrap="none" rtlCol="0">
            <a:spAutoFit/>
          </a:bodyPr>
          <a:lstStyle/>
          <a:p>
            <a:r>
              <a:rPr lang="en-KZ" sz="1050" dirty="0"/>
              <a:t>labels</a:t>
            </a:r>
          </a:p>
        </p:txBody>
      </p:sp>
      <p:sp>
        <p:nvSpPr>
          <p:cNvPr id="20" name="TextBox 19">
            <a:extLst>
              <a:ext uri="{FF2B5EF4-FFF2-40B4-BE49-F238E27FC236}">
                <a16:creationId xmlns:a16="http://schemas.microsoft.com/office/drawing/2014/main" id="{4F9F8502-E437-D83A-E6B9-234E01919906}"/>
              </a:ext>
            </a:extLst>
          </p:cNvPr>
          <p:cNvSpPr txBox="1"/>
          <p:nvPr/>
        </p:nvSpPr>
        <p:spPr>
          <a:xfrm>
            <a:off x="5186062" y="3475903"/>
            <a:ext cx="554960" cy="261610"/>
          </a:xfrm>
          <a:prstGeom prst="rect">
            <a:avLst/>
          </a:prstGeom>
          <a:noFill/>
        </p:spPr>
        <p:txBody>
          <a:bodyPr wrap="none" rtlCol="0">
            <a:spAutoFit/>
          </a:bodyPr>
          <a:lstStyle/>
          <a:p>
            <a:r>
              <a:rPr lang="en-KZ" sz="1050" dirty="0"/>
              <a:t>labels</a:t>
            </a:r>
          </a:p>
        </p:txBody>
      </p:sp>
    </p:spTree>
    <p:extLst>
      <p:ext uri="{BB962C8B-B14F-4D97-AF65-F5344CB8AC3E}">
        <p14:creationId xmlns:p14="http://schemas.microsoft.com/office/powerpoint/2010/main" val="130232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2A8107-2F30-B0BA-C6AC-18EC503A2D58}"/>
              </a:ext>
            </a:extLst>
          </p:cNvPr>
          <p:cNvPicPr>
            <a:picLocks noChangeAspect="1"/>
          </p:cNvPicPr>
          <p:nvPr/>
        </p:nvPicPr>
        <p:blipFill>
          <a:blip r:embed="rId3"/>
          <a:stretch>
            <a:fillRect/>
          </a:stretch>
        </p:blipFill>
        <p:spPr>
          <a:xfrm>
            <a:off x="202543" y="2742032"/>
            <a:ext cx="11579882" cy="2408487"/>
          </a:xfrm>
          <a:prstGeom prst="rect">
            <a:avLst/>
          </a:prstGeom>
        </p:spPr>
      </p:pic>
      <p:sp>
        <p:nvSpPr>
          <p:cNvPr id="6" name="TextBox 5">
            <a:extLst>
              <a:ext uri="{FF2B5EF4-FFF2-40B4-BE49-F238E27FC236}">
                <a16:creationId xmlns:a16="http://schemas.microsoft.com/office/drawing/2014/main" id="{A1CC4D54-EA5F-1A4F-BEE6-422FEAF76B79}"/>
              </a:ext>
            </a:extLst>
          </p:cNvPr>
          <p:cNvSpPr txBox="1"/>
          <p:nvPr/>
        </p:nvSpPr>
        <p:spPr>
          <a:xfrm>
            <a:off x="214604" y="384200"/>
            <a:ext cx="6102220" cy="369332"/>
          </a:xfrm>
          <a:prstGeom prst="rect">
            <a:avLst/>
          </a:prstGeom>
          <a:noFill/>
        </p:spPr>
        <p:txBody>
          <a:bodyPr wrap="square">
            <a:spAutoFit/>
          </a:bodyPr>
          <a:lstStyle/>
          <a:p>
            <a:r>
              <a:rPr lang="en-KZ" dirty="0">
                <a:solidFill>
                  <a:schemeClr val="accent1"/>
                </a:solidFill>
              </a:rPr>
              <a:t>Session 0</a:t>
            </a:r>
          </a:p>
        </p:txBody>
      </p:sp>
    </p:spTree>
    <p:extLst>
      <p:ext uri="{BB962C8B-B14F-4D97-AF65-F5344CB8AC3E}">
        <p14:creationId xmlns:p14="http://schemas.microsoft.com/office/powerpoint/2010/main" val="3575924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Bird's Eye View Of People Walking">
            <a:extLst>
              <a:ext uri="{FF2B5EF4-FFF2-40B4-BE49-F238E27FC236}">
                <a16:creationId xmlns:a16="http://schemas.microsoft.com/office/drawing/2014/main" id="{7219151C-4B2A-9192-453D-24DF5D843ED2}"/>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a:fill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113A1-CE63-28ED-52CA-A1C72A50FECA}"/>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KZ" sz="5200">
                <a:solidFill>
                  <a:srgbClr val="FFFFFF"/>
                </a:solidFill>
              </a:rPr>
              <a:t>Session 1</a:t>
            </a:r>
          </a:p>
        </p:txBody>
      </p:sp>
    </p:spTree>
    <p:extLst>
      <p:ext uri="{BB962C8B-B14F-4D97-AF65-F5344CB8AC3E}">
        <p14:creationId xmlns:p14="http://schemas.microsoft.com/office/powerpoint/2010/main" val="247355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416A2E-444F-F8D0-6B81-7C7F5C2F5451}"/>
              </a:ext>
            </a:extLst>
          </p:cNvPr>
          <p:cNvSpPr>
            <a:spLocks noGrp="1"/>
          </p:cNvSpPr>
          <p:nvPr>
            <p:ph type="title"/>
          </p:nvPr>
        </p:nvSpPr>
        <p:spPr>
          <a:xfrm>
            <a:off x="829580" y="5138720"/>
            <a:ext cx="3973385" cy="975833"/>
          </a:xfrm>
          <a:noFill/>
        </p:spPr>
        <p:txBody>
          <a:bodyPr vert="horz" lIns="91440" tIns="45720" rIns="91440" bIns="45720" rtlCol="0" anchor="b">
            <a:normAutofit/>
          </a:bodyPr>
          <a:lstStyle/>
          <a:p>
            <a:r>
              <a:rPr lang="en-US" sz="2000" dirty="0"/>
              <a:t>validation batch 2 – prediction </a:t>
            </a:r>
          </a:p>
        </p:txBody>
      </p:sp>
      <p:pic>
        <p:nvPicPr>
          <p:cNvPr id="4" name="Picture 3">
            <a:extLst>
              <a:ext uri="{FF2B5EF4-FFF2-40B4-BE49-F238E27FC236}">
                <a16:creationId xmlns:a16="http://schemas.microsoft.com/office/drawing/2014/main" id="{C453CED6-5012-916F-055E-EFCF8083B4E5}"/>
              </a:ext>
            </a:extLst>
          </p:cNvPr>
          <p:cNvPicPr>
            <a:picLocks noChangeAspect="1"/>
          </p:cNvPicPr>
          <p:nvPr/>
        </p:nvPicPr>
        <p:blipFill>
          <a:blip r:embed="rId3"/>
          <a:srcRect r="-1" b="1928"/>
          <a:stretch>
            <a:fillRect/>
          </a:stretch>
        </p:blipFill>
        <p:spPr>
          <a:xfrm>
            <a:off x="282825" y="743447"/>
            <a:ext cx="4882998" cy="4788806"/>
          </a:xfrm>
          <a:prstGeom prst="rect">
            <a:avLst/>
          </a:prstGeom>
        </p:spPr>
      </p:pic>
      <p:pic>
        <p:nvPicPr>
          <p:cNvPr id="6" name="Picture 5" descr="A close-up of a x-ray&#10;&#10;AI-generated content may be incorrect.">
            <a:extLst>
              <a:ext uri="{FF2B5EF4-FFF2-40B4-BE49-F238E27FC236}">
                <a16:creationId xmlns:a16="http://schemas.microsoft.com/office/drawing/2014/main" id="{1189A094-B203-31DE-2432-CA70B9FD74B3}"/>
              </a:ext>
            </a:extLst>
          </p:cNvPr>
          <p:cNvPicPr>
            <a:picLocks noChangeAspect="1"/>
          </p:cNvPicPr>
          <p:nvPr/>
        </p:nvPicPr>
        <p:blipFill>
          <a:blip r:embed="rId4"/>
          <a:stretch>
            <a:fillRect/>
          </a:stretch>
        </p:blipFill>
        <p:spPr>
          <a:xfrm>
            <a:off x="5132176" y="449529"/>
            <a:ext cx="2821571" cy="2821571"/>
          </a:xfrm>
          <a:prstGeom prst="rect">
            <a:avLst/>
          </a:prstGeom>
        </p:spPr>
      </p:pic>
      <p:pic>
        <p:nvPicPr>
          <p:cNvPr id="8" name="Picture 7" descr="A close-up of a blood vessels&#10;&#10;AI-generated content may be incorrect.">
            <a:extLst>
              <a:ext uri="{FF2B5EF4-FFF2-40B4-BE49-F238E27FC236}">
                <a16:creationId xmlns:a16="http://schemas.microsoft.com/office/drawing/2014/main" id="{E8F7521C-04B1-60FC-61BC-AB7B0EF73B7F}"/>
              </a:ext>
            </a:extLst>
          </p:cNvPr>
          <p:cNvPicPr>
            <a:picLocks noChangeAspect="1"/>
          </p:cNvPicPr>
          <p:nvPr/>
        </p:nvPicPr>
        <p:blipFill>
          <a:blip r:embed="rId5"/>
          <a:stretch>
            <a:fillRect/>
          </a:stretch>
        </p:blipFill>
        <p:spPr>
          <a:xfrm>
            <a:off x="9087604" y="248052"/>
            <a:ext cx="2821571" cy="2821571"/>
          </a:xfrm>
          <a:prstGeom prst="rect">
            <a:avLst/>
          </a:prstGeom>
        </p:spPr>
      </p:pic>
      <p:pic>
        <p:nvPicPr>
          <p:cNvPr id="11" name="Picture 10" descr="A close-up of a medical scan&#10;&#10;AI-generated content may be incorrect.">
            <a:extLst>
              <a:ext uri="{FF2B5EF4-FFF2-40B4-BE49-F238E27FC236}">
                <a16:creationId xmlns:a16="http://schemas.microsoft.com/office/drawing/2014/main" id="{BE20B00F-565F-D4CD-8DF9-04AABD43B7B8}"/>
              </a:ext>
            </a:extLst>
          </p:cNvPr>
          <p:cNvPicPr>
            <a:picLocks noChangeAspect="1"/>
          </p:cNvPicPr>
          <p:nvPr/>
        </p:nvPicPr>
        <p:blipFill>
          <a:blip r:embed="rId6"/>
          <a:stretch>
            <a:fillRect/>
          </a:stretch>
        </p:blipFill>
        <p:spPr>
          <a:xfrm>
            <a:off x="5165823" y="3727934"/>
            <a:ext cx="2821571" cy="2821571"/>
          </a:xfrm>
          <a:prstGeom prst="rect">
            <a:avLst/>
          </a:prstGeom>
        </p:spPr>
      </p:pic>
      <p:pic>
        <p:nvPicPr>
          <p:cNvPr id="15" name="Picture 14" descr="A close-up of a radiograph&#10;&#10;AI-generated content may be incorrect.">
            <a:extLst>
              <a:ext uri="{FF2B5EF4-FFF2-40B4-BE49-F238E27FC236}">
                <a16:creationId xmlns:a16="http://schemas.microsoft.com/office/drawing/2014/main" id="{DBDD0B93-1A9B-4285-9FC8-5588168D5E40}"/>
              </a:ext>
            </a:extLst>
          </p:cNvPr>
          <p:cNvPicPr>
            <a:picLocks noChangeAspect="1"/>
          </p:cNvPicPr>
          <p:nvPr/>
        </p:nvPicPr>
        <p:blipFill>
          <a:blip r:embed="rId7"/>
          <a:stretch>
            <a:fillRect/>
          </a:stretch>
        </p:blipFill>
        <p:spPr>
          <a:xfrm>
            <a:off x="7420916" y="2515175"/>
            <a:ext cx="3077473" cy="3077473"/>
          </a:xfrm>
          <a:prstGeom prst="rect">
            <a:avLst/>
          </a:prstGeom>
        </p:spPr>
      </p:pic>
      <p:pic>
        <p:nvPicPr>
          <p:cNvPr id="13" name="Picture 12" descr="A close-up of a radiography&#10;&#10;AI-generated content may be incorrect.">
            <a:extLst>
              <a:ext uri="{FF2B5EF4-FFF2-40B4-BE49-F238E27FC236}">
                <a16:creationId xmlns:a16="http://schemas.microsoft.com/office/drawing/2014/main" id="{0B3EE60E-12B9-4FF7-1507-1AEF875E3DCE}"/>
              </a:ext>
            </a:extLst>
          </p:cNvPr>
          <p:cNvPicPr>
            <a:picLocks noChangeAspect="1"/>
          </p:cNvPicPr>
          <p:nvPr/>
        </p:nvPicPr>
        <p:blipFill>
          <a:blip r:embed="rId8"/>
          <a:stretch>
            <a:fillRect/>
          </a:stretch>
        </p:blipFill>
        <p:spPr>
          <a:xfrm>
            <a:off x="9286216" y="3761172"/>
            <a:ext cx="2821571" cy="2821571"/>
          </a:xfrm>
          <a:prstGeom prst="rect">
            <a:avLst/>
          </a:prstGeom>
        </p:spPr>
      </p:pic>
      <p:sp>
        <p:nvSpPr>
          <p:cNvPr id="16" name="TextBox 15">
            <a:extLst>
              <a:ext uri="{FF2B5EF4-FFF2-40B4-BE49-F238E27FC236}">
                <a16:creationId xmlns:a16="http://schemas.microsoft.com/office/drawing/2014/main" id="{F76AFEB7-8BF4-5BBA-921A-685767F973FC}"/>
              </a:ext>
            </a:extLst>
          </p:cNvPr>
          <p:cNvSpPr txBox="1"/>
          <p:nvPr/>
        </p:nvSpPr>
        <p:spPr>
          <a:xfrm>
            <a:off x="7700780" y="6502468"/>
            <a:ext cx="1872051" cy="369332"/>
          </a:xfrm>
          <a:prstGeom prst="rect">
            <a:avLst/>
          </a:prstGeom>
          <a:noFill/>
        </p:spPr>
        <p:txBody>
          <a:bodyPr wrap="none" rtlCol="0">
            <a:spAutoFit/>
          </a:bodyPr>
          <a:lstStyle/>
          <a:p>
            <a:r>
              <a:rPr lang="en-US" dirty="0"/>
              <a:t>T</a:t>
            </a:r>
            <a:r>
              <a:rPr lang="en-KZ" dirty="0"/>
              <a:t>est visualization</a:t>
            </a:r>
          </a:p>
        </p:txBody>
      </p:sp>
    </p:spTree>
    <p:extLst>
      <p:ext uri="{BB962C8B-B14F-4D97-AF65-F5344CB8AC3E}">
        <p14:creationId xmlns:p14="http://schemas.microsoft.com/office/powerpoint/2010/main" val="1161438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ocument with text on it&#10;&#10;AI-generated content may be incorrect.">
            <a:extLst>
              <a:ext uri="{FF2B5EF4-FFF2-40B4-BE49-F238E27FC236}">
                <a16:creationId xmlns:a16="http://schemas.microsoft.com/office/drawing/2014/main" id="{C482E015-2C54-BB91-0687-F1FC170F704E}"/>
              </a:ext>
            </a:extLst>
          </p:cNvPr>
          <p:cNvPicPr>
            <a:picLocks noChangeAspect="1"/>
          </p:cNvPicPr>
          <p:nvPr/>
        </p:nvPicPr>
        <p:blipFill>
          <a:blip r:embed="rId2"/>
          <a:stretch>
            <a:fillRect/>
          </a:stretch>
        </p:blipFill>
        <p:spPr>
          <a:xfrm>
            <a:off x="754803" y="650497"/>
            <a:ext cx="4902537" cy="5571066"/>
          </a:xfrm>
          <a:prstGeom prst="rect">
            <a:avLst/>
          </a:prstGeom>
          <a:ln>
            <a:solidFill>
              <a:schemeClr val="accent1"/>
            </a:solidFill>
          </a:ln>
        </p:spPr>
      </p:pic>
      <p:pic>
        <p:nvPicPr>
          <p:cNvPr id="5" name="Picture 4" descr="A document with text on it&#10;&#10;AI-generated content may be incorrect.">
            <a:extLst>
              <a:ext uri="{FF2B5EF4-FFF2-40B4-BE49-F238E27FC236}">
                <a16:creationId xmlns:a16="http://schemas.microsoft.com/office/drawing/2014/main" id="{5CA0BAE0-50E4-11FF-A55A-AA6CAF0850D5}"/>
              </a:ext>
            </a:extLst>
          </p:cNvPr>
          <p:cNvPicPr>
            <a:picLocks noChangeAspect="1"/>
          </p:cNvPicPr>
          <p:nvPr/>
        </p:nvPicPr>
        <p:blipFill>
          <a:blip r:embed="rId3"/>
          <a:stretch>
            <a:fillRect/>
          </a:stretch>
        </p:blipFill>
        <p:spPr>
          <a:xfrm>
            <a:off x="6184900" y="630946"/>
            <a:ext cx="5422899" cy="5590617"/>
          </a:xfrm>
          <a:prstGeom prst="rect">
            <a:avLst/>
          </a:prstGeom>
          <a:ln>
            <a:solidFill>
              <a:schemeClr val="accent1"/>
            </a:solidFill>
          </a:ln>
        </p:spPr>
      </p:pic>
    </p:spTree>
    <p:extLst>
      <p:ext uri="{BB962C8B-B14F-4D97-AF65-F5344CB8AC3E}">
        <p14:creationId xmlns:p14="http://schemas.microsoft.com/office/powerpoint/2010/main" val="1067322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04BDD8-9DAF-55AE-58FA-74D438979028}"/>
              </a:ext>
            </a:extLst>
          </p:cNvPr>
          <p:cNvSpPr txBox="1"/>
          <p:nvPr/>
        </p:nvSpPr>
        <p:spPr>
          <a:xfrm>
            <a:off x="214604" y="14868"/>
            <a:ext cx="6102220" cy="369332"/>
          </a:xfrm>
          <a:prstGeom prst="rect">
            <a:avLst/>
          </a:prstGeom>
          <a:noFill/>
        </p:spPr>
        <p:txBody>
          <a:bodyPr wrap="square">
            <a:spAutoFit/>
          </a:bodyPr>
          <a:lstStyle/>
          <a:p>
            <a:r>
              <a:rPr lang="en-KZ" dirty="0">
                <a:solidFill>
                  <a:schemeClr val="accent1"/>
                </a:solidFill>
              </a:rPr>
              <a:t>Session 1</a:t>
            </a:r>
          </a:p>
        </p:txBody>
      </p:sp>
      <p:pic>
        <p:nvPicPr>
          <p:cNvPr id="6" name="Picture 5" descr="A group of blue and white graphs&#10;&#10;AI-generated content may be incorrect.">
            <a:extLst>
              <a:ext uri="{FF2B5EF4-FFF2-40B4-BE49-F238E27FC236}">
                <a16:creationId xmlns:a16="http://schemas.microsoft.com/office/drawing/2014/main" id="{D657028D-57A9-E229-061E-FE4E55F0265B}"/>
              </a:ext>
            </a:extLst>
          </p:cNvPr>
          <p:cNvPicPr>
            <a:picLocks noChangeAspect="1"/>
          </p:cNvPicPr>
          <p:nvPr/>
        </p:nvPicPr>
        <p:blipFill>
          <a:blip r:embed="rId2"/>
          <a:stretch>
            <a:fillRect/>
          </a:stretch>
        </p:blipFill>
        <p:spPr>
          <a:xfrm>
            <a:off x="214604" y="384200"/>
            <a:ext cx="2659818" cy="2659818"/>
          </a:xfrm>
          <a:prstGeom prst="rect">
            <a:avLst/>
          </a:prstGeom>
        </p:spPr>
      </p:pic>
      <p:pic>
        <p:nvPicPr>
          <p:cNvPr id="8" name="Picture 7" descr="A blue squares and numbers&#10;&#10;AI-generated content may be incorrect.">
            <a:extLst>
              <a:ext uri="{FF2B5EF4-FFF2-40B4-BE49-F238E27FC236}">
                <a16:creationId xmlns:a16="http://schemas.microsoft.com/office/drawing/2014/main" id="{828C2FA2-26EA-F798-E7ED-89A92E318BCC}"/>
              </a:ext>
            </a:extLst>
          </p:cNvPr>
          <p:cNvPicPr>
            <a:picLocks noChangeAspect="1"/>
          </p:cNvPicPr>
          <p:nvPr/>
        </p:nvPicPr>
        <p:blipFill>
          <a:blip r:embed="rId3"/>
          <a:stretch>
            <a:fillRect/>
          </a:stretch>
        </p:blipFill>
        <p:spPr>
          <a:xfrm>
            <a:off x="3137706" y="514350"/>
            <a:ext cx="2529668" cy="2529668"/>
          </a:xfrm>
          <a:prstGeom prst="rect">
            <a:avLst/>
          </a:prstGeom>
        </p:spPr>
      </p:pic>
      <p:pic>
        <p:nvPicPr>
          <p:cNvPr id="10" name="Picture 9" descr="A graph of a curve&#10;&#10;AI-generated content may be incorrect.">
            <a:extLst>
              <a:ext uri="{FF2B5EF4-FFF2-40B4-BE49-F238E27FC236}">
                <a16:creationId xmlns:a16="http://schemas.microsoft.com/office/drawing/2014/main" id="{26EC75A5-D004-BCC8-0E79-EB71A6C02CA1}"/>
              </a:ext>
            </a:extLst>
          </p:cNvPr>
          <p:cNvPicPr>
            <a:picLocks noChangeAspect="1"/>
          </p:cNvPicPr>
          <p:nvPr/>
        </p:nvPicPr>
        <p:blipFill>
          <a:blip r:embed="rId4"/>
          <a:stretch>
            <a:fillRect/>
          </a:stretch>
        </p:blipFill>
        <p:spPr>
          <a:xfrm>
            <a:off x="5930658" y="278563"/>
            <a:ext cx="4306640" cy="2871093"/>
          </a:xfrm>
          <a:prstGeom prst="rect">
            <a:avLst/>
          </a:prstGeom>
        </p:spPr>
      </p:pic>
      <p:pic>
        <p:nvPicPr>
          <p:cNvPr id="12" name="Picture 11" descr="A graph showing a line graph&#10;&#10;AI-generated content may be incorrect.">
            <a:extLst>
              <a:ext uri="{FF2B5EF4-FFF2-40B4-BE49-F238E27FC236}">
                <a16:creationId xmlns:a16="http://schemas.microsoft.com/office/drawing/2014/main" id="{9E1DD1A6-F1D8-5008-5087-D07B99F4468B}"/>
              </a:ext>
            </a:extLst>
          </p:cNvPr>
          <p:cNvPicPr>
            <a:picLocks noChangeAspect="1"/>
          </p:cNvPicPr>
          <p:nvPr/>
        </p:nvPicPr>
        <p:blipFill>
          <a:blip r:embed="rId5"/>
          <a:stretch>
            <a:fillRect/>
          </a:stretch>
        </p:blipFill>
        <p:spPr>
          <a:xfrm>
            <a:off x="73202" y="3650418"/>
            <a:ext cx="4235073" cy="2823382"/>
          </a:xfrm>
          <a:prstGeom prst="rect">
            <a:avLst/>
          </a:prstGeom>
        </p:spPr>
      </p:pic>
      <p:pic>
        <p:nvPicPr>
          <p:cNvPr id="14" name="Picture 13" descr="A graph of a line&#10;&#10;AI-generated content may be incorrect.">
            <a:extLst>
              <a:ext uri="{FF2B5EF4-FFF2-40B4-BE49-F238E27FC236}">
                <a16:creationId xmlns:a16="http://schemas.microsoft.com/office/drawing/2014/main" id="{BD07FBD2-887B-E2A6-3026-4268B590CE68}"/>
              </a:ext>
            </a:extLst>
          </p:cNvPr>
          <p:cNvPicPr>
            <a:picLocks noChangeAspect="1"/>
          </p:cNvPicPr>
          <p:nvPr/>
        </p:nvPicPr>
        <p:blipFill>
          <a:blip r:embed="rId6"/>
          <a:stretch>
            <a:fillRect/>
          </a:stretch>
        </p:blipFill>
        <p:spPr>
          <a:xfrm>
            <a:off x="4243247" y="3722642"/>
            <a:ext cx="4039848" cy="2693232"/>
          </a:xfrm>
          <a:prstGeom prst="rect">
            <a:avLst/>
          </a:prstGeom>
        </p:spPr>
      </p:pic>
      <p:pic>
        <p:nvPicPr>
          <p:cNvPr id="16" name="Picture 15" descr="A graph of a curve&#10;&#10;AI-generated content may be incorrect.">
            <a:extLst>
              <a:ext uri="{FF2B5EF4-FFF2-40B4-BE49-F238E27FC236}">
                <a16:creationId xmlns:a16="http://schemas.microsoft.com/office/drawing/2014/main" id="{BC77F7D8-AECB-8F3E-28F2-46071B2BDDB7}"/>
              </a:ext>
            </a:extLst>
          </p:cNvPr>
          <p:cNvPicPr>
            <a:picLocks noChangeAspect="1"/>
          </p:cNvPicPr>
          <p:nvPr/>
        </p:nvPicPr>
        <p:blipFill>
          <a:blip r:embed="rId7"/>
          <a:stretch>
            <a:fillRect/>
          </a:stretch>
        </p:blipFill>
        <p:spPr>
          <a:xfrm>
            <a:off x="8083978" y="3756056"/>
            <a:ext cx="4075617" cy="2717078"/>
          </a:xfrm>
          <a:prstGeom prst="rect">
            <a:avLst/>
          </a:prstGeom>
        </p:spPr>
      </p:pic>
    </p:spTree>
    <p:extLst>
      <p:ext uri="{BB962C8B-B14F-4D97-AF65-F5344CB8AC3E}">
        <p14:creationId xmlns:p14="http://schemas.microsoft.com/office/powerpoint/2010/main" val="201207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graphs showing different results&#10;&#10;AI-generated content may be incorrect.">
            <a:extLst>
              <a:ext uri="{FF2B5EF4-FFF2-40B4-BE49-F238E27FC236}">
                <a16:creationId xmlns:a16="http://schemas.microsoft.com/office/drawing/2014/main" id="{3571D015-7D76-4A98-8346-528DB2E4B9DE}"/>
              </a:ext>
            </a:extLst>
          </p:cNvPr>
          <p:cNvPicPr>
            <a:picLocks noGrp="1" noChangeAspect="1"/>
          </p:cNvPicPr>
          <p:nvPr>
            <p:ph idx="1"/>
          </p:nvPr>
        </p:nvPicPr>
        <p:blipFill>
          <a:blip r:embed="rId2"/>
          <a:stretch>
            <a:fillRect/>
          </a:stretch>
        </p:blipFill>
        <p:spPr>
          <a:xfrm>
            <a:off x="1744662" y="1825625"/>
            <a:ext cx="8702676" cy="4351338"/>
          </a:xfrm>
        </p:spPr>
      </p:pic>
      <p:sp>
        <p:nvSpPr>
          <p:cNvPr id="6" name="TextBox 5">
            <a:extLst>
              <a:ext uri="{FF2B5EF4-FFF2-40B4-BE49-F238E27FC236}">
                <a16:creationId xmlns:a16="http://schemas.microsoft.com/office/drawing/2014/main" id="{44B9567A-7C65-8E46-6084-3D4610C00BDD}"/>
              </a:ext>
            </a:extLst>
          </p:cNvPr>
          <p:cNvSpPr txBox="1"/>
          <p:nvPr/>
        </p:nvSpPr>
        <p:spPr>
          <a:xfrm>
            <a:off x="318299" y="778439"/>
            <a:ext cx="6102220" cy="369332"/>
          </a:xfrm>
          <a:prstGeom prst="rect">
            <a:avLst/>
          </a:prstGeom>
          <a:noFill/>
        </p:spPr>
        <p:txBody>
          <a:bodyPr wrap="square">
            <a:spAutoFit/>
          </a:bodyPr>
          <a:lstStyle/>
          <a:p>
            <a:r>
              <a:rPr lang="en-KZ" dirty="0">
                <a:solidFill>
                  <a:schemeClr val="accent1"/>
                </a:solidFill>
              </a:rPr>
              <a:t>Session 1</a:t>
            </a:r>
          </a:p>
        </p:txBody>
      </p:sp>
    </p:spTree>
    <p:extLst>
      <p:ext uri="{BB962C8B-B14F-4D97-AF65-F5344CB8AC3E}">
        <p14:creationId xmlns:p14="http://schemas.microsoft.com/office/powerpoint/2010/main" val="1246940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D2FDC4B-022D-8037-81C3-EE4BA3FCF105}"/>
              </a:ext>
            </a:extLst>
          </p:cNvPr>
          <p:cNvGraphicFramePr>
            <a:graphicFrameLocks noGrp="1"/>
          </p:cNvGraphicFramePr>
          <p:nvPr>
            <p:extLst>
              <p:ext uri="{D42A27DB-BD31-4B8C-83A1-F6EECF244321}">
                <p14:modId xmlns:p14="http://schemas.microsoft.com/office/powerpoint/2010/main" val="668744090"/>
              </p:ext>
            </p:extLst>
          </p:nvPr>
        </p:nvGraphicFramePr>
        <p:xfrm>
          <a:off x="184298" y="0"/>
          <a:ext cx="11823404" cy="6866172"/>
        </p:xfrm>
        <a:graphic>
          <a:graphicData uri="http://schemas.openxmlformats.org/drawingml/2006/table">
            <a:tbl>
              <a:tblPr/>
              <a:tblGrid>
                <a:gridCol w="523214">
                  <a:extLst>
                    <a:ext uri="{9D8B030D-6E8A-4147-A177-3AD203B41FA5}">
                      <a16:colId xmlns:a16="http://schemas.microsoft.com/office/drawing/2014/main" val="2586906085"/>
                    </a:ext>
                  </a:extLst>
                </a:gridCol>
                <a:gridCol w="523214">
                  <a:extLst>
                    <a:ext uri="{9D8B030D-6E8A-4147-A177-3AD203B41FA5}">
                      <a16:colId xmlns:a16="http://schemas.microsoft.com/office/drawing/2014/main" val="1923154471"/>
                    </a:ext>
                  </a:extLst>
                </a:gridCol>
                <a:gridCol w="805867">
                  <a:extLst>
                    <a:ext uri="{9D8B030D-6E8A-4147-A177-3AD203B41FA5}">
                      <a16:colId xmlns:a16="http://schemas.microsoft.com/office/drawing/2014/main" val="3575247631"/>
                    </a:ext>
                  </a:extLst>
                </a:gridCol>
                <a:gridCol w="757753">
                  <a:extLst>
                    <a:ext uri="{9D8B030D-6E8A-4147-A177-3AD203B41FA5}">
                      <a16:colId xmlns:a16="http://schemas.microsoft.com/office/drawing/2014/main" val="604222583"/>
                    </a:ext>
                  </a:extLst>
                </a:gridCol>
                <a:gridCol w="745733">
                  <a:extLst>
                    <a:ext uri="{9D8B030D-6E8A-4147-A177-3AD203B41FA5}">
                      <a16:colId xmlns:a16="http://schemas.microsoft.com/office/drawing/2014/main" val="1939594388"/>
                    </a:ext>
                  </a:extLst>
                </a:gridCol>
                <a:gridCol w="1154667">
                  <a:extLst>
                    <a:ext uri="{9D8B030D-6E8A-4147-A177-3AD203B41FA5}">
                      <a16:colId xmlns:a16="http://schemas.microsoft.com/office/drawing/2014/main" val="53554289"/>
                    </a:ext>
                  </a:extLst>
                </a:gridCol>
                <a:gridCol w="950202">
                  <a:extLst>
                    <a:ext uri="{9D8B030D-6E8A-4147-A177-3AD203B41FA5}">
                      <a16:colId xmlns:a16="http://schemas.microsoft.com/office/drawing/2014/main" val="2964511318"/>
                    </a:ext>
                  </a:extLst>
                </a:gridCol>
                <a:gridCol w="1034388">
                  <a:extLst>
                    <a:ext uri="{9D8B030D-6E8A-4147-A177-3AD203B41FA5}">
                      <a16:colId xmlns:a16="http://schemas.microsoft.com/office/drawing/2014/main" val="110549865"/>
                    </a:ext>
                  </a:extLst>
                </a:gridCol>
                <a:gridCol w="1214816">
                  <a:extLst>
                    <a:ext uri="{9D8B030D-6E8A-4147-A177-3AD203B41FA5}">
                      <a16:colId xmlns:a16="http://schemas.microsoft.com/office/drawing/2014/main" val="1531133892"/>
                    </a:ext>
                  </a:extLst>
                </a:gridCol>
                <a:gridCol w="709640">
                  <a:extLst>
                    <a:ext uri="{9D8B030D-6E8A-4147-A177-3AD203B41FA5}">
                      <a16:colId xmlns:a16="http://schemas.microsoft.com/office/drawing/2014/main" val="2734857377"/>
                    </a:ext>
                  </a:extLst>
                </a:gridCol>
                <a:gridCol w="661530">
                  <a:extLst>
                    <a:ext uri="{9D8B030D-6E8A-4147-A177-3AD203B41FA5}">
                      <a16:colId xmlns:a16="http://schemas.microsoft.com/office/drawing/2014/main" val="126359013"/>
                    </a:ext>
                  </a:extLst>
                </a:gridCol>
                <a:gridCol w="649511">
                  <a:extLst>
                    <a:ext uri="{9D8B030D-6E8A-4147-A177-3AD203B41FA5}">
                      <a16:colId xmlns:a16="http://schemas.microsoft.com/office/drawing/2014/main" val="3694658754"/>
                    </a:ext>
                  </a:extLst>
                </a:gridCol>
                <a:gridCol w="697623">
                  <a:extLst>
                    <a:ext uri="{9D8B030D-6E8A-4147-A177-3AD203B41FA5}">
                      <a16:colId xmlns:a16="http://schemas.microsoft.com/office/drawing/2014/main" val="805483395"/>
                    </a:ext>
                  </a:extLst>
                </a:gridCol>
                <a:gridCol w="697623">
                  <a:extLst>
                    <a:ext uri="{9D8B030D-6E8A-4147-A177-3AD203B41FA5}">
                      <a16:colId xmlns:a16="http://schemas.microsoft.com/office/drawing/2014/main" val="3511557890"/>
                    </a:ext>
                  </a:extLst>
                </a:gridCol>
                <a:gridCol w="697623">
                  <a:extLst>
                    <a:ext uri="{9D8B030D-6E8A-4147-A177-3AD203B41FA5}">
                      <a16:colId xmlns:a16="http://schemas.microsoft.com/office/drawing/2014/main" val="4022625891"/>
                    </a:ext>
                  </a:extLst>
                </a:gridCol>
              </a:tblGrid>
              <a:tr h="0">
                <a:tc>
                  <a:txBody>
                    <a:bodyPr/>
                    <a:lstStyle/>
                    <a:p>
                      <a:pPr>
                        <a:buNone/>
                      </a:pPr>
                      <a:r>
                        <a:rPr lang="en-US" sz="800" b="1">
                          <a:solidFill>
                            <a:srgbClr val="000000"/>
                          </a:solidFill>
                          <a:effectLst/>
                          <a:latin typeface="Helvetica Neue" panose="02000503000000020004" pitchFamily="2" charset="0"/>
                        </a:rPr>
                        <a:t>epoch</a:t>
                      </a:r>
                      <a:endParaRPr lang="en-US"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800" b="1">
                          <a:solidFill>
                            <a:srgbClr val="000000"/>
                          </a:solidFill>
                          <a:effectLst/>
                          <a:latin typeface="Helvetica Neue" panose="02000503000000020004" pitchFamily="2" charset="0"/>
                        </a:rPr>
                        <a:t>time</a:t>
                      </a:r>
                      <a:endParaRPr lang="en-US"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800" b="1">
                          <a:solidFill>
                            <a:srgbClr val="000000"/>
                          </a:solidFill>
                          <a:effectLst/>
                          <a:latin typeface="Helvetica Neue" panose="02000503000000020004" pitchFamily="2" charset="0"/>
                        </a:rPr>
                        <a:t>train/box_loss</a:t>
                      </a:r>
                      <a:endParaRPr lang="en-US"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800" b="1">
                          <a:solidFill>
                            <a:srgbClr val="000000"/>
                          </a:solidFill>
                          <a:effectLst/>
                          <a:latin typeface="Helvetica Neue" panose="02000503000000020004" pitchFamily="2" charset="0"/>
                        </a:rPr>
                        <a:t>train/cls_loss</a:t>
                      </a:r>
                      <a:endParaRPr lang="en-US"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800" b="1">
                          <a:solidFill>
                            <a:srgbClr val="000000"/>
                          </a:solidFill>
                          <a:effectLst/>
                          <a:latin typeface="Helvetica Neue" panose="02000503000000020004" pitchFamily="2" charset="0"/>
                        </a:rPr>
                        <a:t>train/dfl_loss</a:t>
                      </a:r>
                      <a:endParaRPr lang="en-US"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800" b="1">
                          <a:solidFill>
                            <a:srgbClr val="000000"/>
                          </a:solidFill>
                          <a:effectLst/>
                          <a:latin typeface="Helvetica Neue" panose="02000503000000020004" pitchFamily="2" charset="0"/>
                        </a:rPr>
                        <a:t>metrics/precision(B)</a:t>
                      </a:r>
                      <a:endParaRPr lang="en-US"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800" b="1">
                          <a:solidFill>
                            <a:srgbClr val="000000"/>
                          </a:solidFill>
                          <a:effectLst/>
                          <a:latin typeface="Helvetica Neue" panose="02000503000000020004" pitchFamily="2" charset="0"/>
                        </a:rPr>
                        <a:t>metrics/recall(B)</a:t>
                      </a:r>
                      <a:endParaRPr lang="en-US"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800" b="1">
                          <a:solidFill>
                            <a:srgbClr val="000000"/>
                          </a:solidFill>
                          <a:effectLst/>
                          <a:latin typeface="Helvetica Neue" panose="02000503000000020004" pitchFamily="2" charset="0"/>
                        </a:rPr>
                        <a:t>metrics/mAP50(B)</a:t>
                      </a:r>
                      <a:endParaRPr lang="en-US"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800" b="1">
                          <a:solidFill>
                            <a:srgbClr val="000000"/>
                          </a:solidFill>
                          <a:effectLst/>
                          <a:latin typeface="Helvetica Neue" panose="02000503000000020004" pitchFamily="2" charset="0"/>
                        </a:rPr>
                        <a:t>metrics/mAP50-95(B)</a:t>
                      </a:r>
                      <a:endParaRPr lang="en-US"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800" b="1">
                          <a:solidFill>
                            <a:srgbClr val="000000"/>
                          </a:solidFill>
                          <a:effectLst/>
                          <a:latin typeface="Helvetica Neue" panose="02000503000000020004" pitchFamily="2" charset="0"/>
                        </a:rPr>
                        <a:t>val/box_loss</a:t>
                      </a:r>
                      <a:endParaRPr lang="en-US"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800" b="1">
                          <a:solidFill>
                            <a:srgbClr val="000000"/>
                          </a:solidFill>
                          <a:effectLst/>
                          <a:latin typeface="Helvetica Neue" panose="02000503000000020004" pitchFamily="2" charset="0"/>
                        </a:rPr>
                        <a:t>val/cls_loss</a:t>
                      </a:r>
                      <a:endParaRPr lang="en-US"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800" b="1">
                          <a:solidFill>
                            <a:srgbClr val="000000"/>
                          </a:solidFill>
                          <a:effectLst/>
                          <a:latin typeface="Helvetica Neue" panose="02000503000000020004" pitchFamily="2" charset="0"/>
                        </a:rPr>
                        <a:t>val/dfl_loss</a:t>
                      </a:r>
                      <a:endParaRPr lang="en-US"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800" b="1">
                          <a:solidFill>
                            <a:srgbClr val="000000"/>
                          </a:solidFill>
                          <a:effectLst/>
                          <a:latin typeface="Helvetica Neue" panose="02000503000000020004" pitchFamily="2" charset="0"/>
                        </a:rPr>
                        <a:t>lr/pg0</a:t>
                      </a:r>
                      <a:endParaRPr lang="en-US"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800" b="1">
                          <a:solidFill>
                            <a:srgbClr val="000000"/>
                          </a:solidFill>
                          <a:effectLst/>
                          <a:latin typeface="Helvetica Neue" panose="02000503000000020004" pitchFamily="2" charset="0"/>
                        </a:rPr>
                        <a:t>lr/pg1</a:t>
                      </a:r>
                      <a:endParaRPr lang="en-US"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800" b="1">
                          <a:solidFill>
                            <a:srgbClr val="000000"/>
                          </a:solidFill>
                          <a:effectLst/>
                          <a:latin typeface="Helvetica Neue" panose="02000503000000020004" pitchFamily="2" charset="0"/>
                        </a:rPr>
                        <a:t>lr/pg2</a:t>
                      </a:r>
                      <a:endParaRPr lang="en-US"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249331519"/>
                  </a:ext>
                </a:extLst>
              </a:tr>
              <a:tr h="136128">
                <a:tc>
                  <a:txBody>
                    <a:bodyPr/>
                    <a:lstStyle/>
                    <a:p>
                      <a:pPr>
                        <a:buNone/>
                      </a:pPr>
                      <a:r>
                        <a:rPr lang="en-KZ" sz="800" b="1">
                          <a:solidFill>
                            <a:srgbClr val="000000"/>
                          </a:solidFill>
                          <a:effectLst/>
                          <a:latin typeface="Helvetica Neue" panose="02000503000000020004" pitchFamily="2" charset="0"/>
                        </a:rPr>
                        <a:t>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191.098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2.76885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3.91342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2.1404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0.00282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0.41626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0.00302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0.00097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2.90358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4.18044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2.15544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0.000656085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0.000656085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0.000656085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41573747"/>
                  </a:ext>
                </a:extLst>
              </a:tr>
              <a:tr h="136128">
                <a:tc>
                  <a:txBody>
                    <a:bodyPr/>
                    <a:lstStyle/>
                    <a:p>
                      <a:pPr>
                        <a:buNone/>
                      </a:pPr>
                      <a:r>
                        <a:rPr lang="en-KZ" sz="800" b="1">
                          <a:solidFill>
                            <a:srgbClr val="000000"/>
                          </a:solidFill>
                          <a:effectLst/>
                          <a:latin typeface="Helvetica Neue" panose="02000503000000020004" pitchFamily="2" charset="0"/>
                        </a:rPr>
                        <a:t>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379.218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2.5733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3.43885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1.96224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0.03305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0.02709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0.0107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0.00307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2.81649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3.7499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2.09924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0.00129656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0.00129656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0.00129656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9387668"/>
                  </a:ext>
                </a:extLst>
              </a:tr>
              <a:tr h="136128">
                <a:tc>
                  <a:txBody>
                    <a:bodyPr/>
                    <a:lstStyle/>
                    <a:p>
                      <a:pPr>
                        <a:buNone/>
                      </a:pPr>
                      <a:r>
                        <a:rPr lang="en-KZ" sz="800" b="1">
                          <a:solidFill>
                            <a:srgbClr val="000000"/>
                          </a:solidFill>
                          <a:effectLst/>
                          <a:latin typeface="Helvetica Neue" panose="02000503000000020004" pitchFamily="2" charset="0"/>
                        </a:rPr>
                        <a:t>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565.854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2.57771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3.24353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1.94198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0.02271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0.02463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0.00883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0.00297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2.94065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3.62802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2.41394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0.00191064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0.00191064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0.00191064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1193179"/>
                  </a:ext>
                </a:extLst>
              </a:tr>
              <a:tr h="104305">
                <a:tc>
                  <a:txBody>
                    <a:bodyPr/>
                    <a:lstStyle/>
                    <a:p>
                      <a:pPr>
                        <a:buNone/>
                      </a:pPr>
                      <a:r>
                        <a:rPr lang="en-KZ" sz="800" b="1">
                          <a:solidFill>
                            <a:srgbClr val="000000"/>
                          </a:solidFill>
                          <a:effectLst/>
                          <a:latin typeface="Helvetica Neue" panose="02000503000000020004" pitchFamily="2" charset="0"/>
                        </a:rPr>
                        <a:t>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752.71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2.51648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3.10614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1.90537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dirty="0">
                          <a:solidFill>
                            <a:srgbClr val="000000"/>
                          </a:solidFill>
                          <a:effectLst/>
                          <a:latin typeface="Helvetica Neue" panose="02000503000000020004" pitchFamily="2" charset="0"/>
                        </a:rPr>
                        <a:t>0.05321</a:t>
                      </a:r>
                      <a:endParaRPr lang="en-KZ" sz="800" dirty="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0.09852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0.02493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0.00762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2.59705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4.31451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2.05124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0.0018812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0.0018812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0.0018812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69292843"/>
                  </a:ext>
                </a:extLst>
              </a:tr>
              <a:tr h="136128">
                <a:tc>
                  <a:txBody>
                    <a:bodyPr/>
                    <a:lstStyle/>
                    <a:p>
                      <a:pPr>
                        <a:buNone/>
                      </a:pPr>
                      <a:r>
                        <a:rPr lang="en-KZ" sz="800" b="1">
                          <a:solidFill>
                            <a:srgbClr val="000000"/>
                          </a:solidFill>
                          <a:effectLst/>
                          <a:latin typeface="Helvetica Neue" panose="02000503000000020004" pitchFamily="2" charset="0"/>
                        </a:rPr>
                        <a:t>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939.946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2.47439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2.9983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1.88579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0.09213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0.0936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0.04432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0.01444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2.47775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3.43312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1.93383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0.0018416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0.0018416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0.0018416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1465777"/>
                  </a:ext>
                </a:extLst>
              </a:tr>
              <a:tr h="136128">
                <a:tc>
                  <a:txBody>
                    <a:bodyPr/>
                    <a:lstStyle/>
                    <a:p>
                      <a:pPr>
                        <a:buNone/>
                      </a:pPr>
                      <a:r>
                        <a:rPr lang="en-KZ" sz="800" b="1">
                          <a:solidFill>
                            <a:srgbClr val="000000"/>
                          </a:solidFill>
                          <a:effectLst/>
                          <a:latin typeface="Helvetica Neue" panose="02000503000000020004" pitchFamily="2" charset="0"/>
                        </a:rPr>
                        <a:t>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1127.28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2.41357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2.96774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1.87615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0.12016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0.10837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0.05269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0.01509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2.57588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2.9807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2.10408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0.001802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0.001802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0.001802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27963245"/>
                  </a:ext>
                </a:extLst>
              </a:tr>
              <a:tr h="104305">
                <a:tc>
                  <a:txBody>
                    <a:bodyPr/>
                    <a:lstStyle/>
                    <a:p>
                      <a:pPr>
                        <a:buNone/>
                      </a:pPr>
                      <a:r>
                        <a:rPr lang="en-KZ" sz="800" b="1">
                          <a:solidFill>
                            <a:srgbClr val="000000"/>
                          </a:solidFill>
                          <a:effectLst/>
                          <a:latin typeface="Helvetica Neue" panose="02000503000000020004" pitchFamily="2" charset="0"/>
                        </a:rPr>
                        <a:t>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1311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2.36237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2.88247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1.84606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0.14157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0.10837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0.05983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0.01918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2.44197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2.91374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2.00163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0.0017624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0.0017624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0.0017624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4081341"/>
                  </a:ext>
                </a:extLst>
              </a:tr>
              <a:tr h="136128">
                <a:tc>
                  <a:txBody>
                    <a:bodyPr/>
                    <a:lstStyle/>
                    <a:p>
                      <a:pPr>
                        <a:buNone/>
                      </a:pPr>
                      <a:r>
                        <a:rPr lang="en-KZ" sz="800" b="1">
                          <a:solidFill>
                            <a:srgbClr val="000000"/>
                          </a:solidFill>
                          <a:effectLst/>
                          <a:latin typeface="Helvetica Neue" panose="02000503000000020004" pitchFamily="2" charset="0"/>
                        </a:rPr>
                        <a:t>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1484.48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2.3007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2.7922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1.7793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0.25501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0.13054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0.11313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0.04016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2.35545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2.78466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1.84832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0.0017228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0.0017228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0.0017228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56869628"/>
                  </a:ext>
                </a:extLst>
              </a:tr>
              <a:tr h="136128">
                <a:tc>
                  <a:txBody>
                    <a:bodyPr/>
                    <a:lstStyle/>
                    <a:p>
                      <a:pPr>
                        <a:buNone/>
                      </a:pPr>
                      <a:r>
                        <a:rPr lang="en-KZ" sz="800" b="1">
                          <a:solidFill>
                            <a:srgbClr val="000000"/>
                          </a:solidFill>
                          <a:effectLst/>
                          <a:latin typeface="Helvetica Neue" panose="02000503000000020004" pitchFamily="2" charset="0"/>
                        </a:rPr>
                        <a:t>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1658.82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2.2781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2.73819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1.79212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0.16869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0.16994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0.08883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0.03129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2.36111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2.76752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1.8959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0.0016832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0.0016832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0.0016832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834096"/>
                  </a:ext>
                </a:extLst>
              </a:tr>
              <a:tr h="136128">
                <a:tc>
                  <a:txBody>
                    <a:bodyPr/>
                    <a:lstStyle/>
                    <a:p>
                      <a:pPr>
                        <a:buNone/>
                      </a:pPr>
                      <a:r>
                        <a:rPr lang="en-KZ" sz="800" b="1">
                          <a:solidFill>
                            <a:srgbClr val="000000"/>
                          </a:solidFill>
                          <a:effectLst/>
                          <a:latin typeface="Helvetica Neue" panose="02000503000000020004" pitchFamily="2" charset="0"/>
                        </a:rPr>
                        <a:t>10</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1833.09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2.24801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2.75177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1.75051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0.12823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0.15764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0.0692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0.02545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2.22825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2.71415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1.75376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0.0016436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0.0016436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0.0016436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93886612"/>
                  </a:ext>
                </a:extLst>
              </a:tr>
              <a:tr h="136128">
                <a:tc>
                  <a:txBody>
                    <a:bodyPr/>
                    <a:lstStyle/>
                    <a:p>
                      <a:pPr>
                        <a:buNone/>
                      </a:pPr>
                      <a:r>
                        <a:rPr lang="en-KZ" sz="800" b="1">
                          <a:solidFill>
                            <a:srgbClr val="000000"/>
                          </a:solidFill>
                          <a:effectLst/>
                          <a:latin typeface="Helvetica Neue" panose="02000503000000020004" pitchFamily="2" charset="0"/>
                        </a:rPr>
                        <a:t>11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2007.56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2.18244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2.66553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1.71319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0.17965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0.17241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0.12269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0.04558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2.16054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2.50655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1.70476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0.001604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0.001604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0.001604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7295788"/>
                  </a:ext>
                </a:extLst>
              </a:tr>
              <a:tr h="136128">
                <a:tc>
                  <a:txBody>
                    <a:bodyPr/>
                    <a:lstStyle/>
                    <a:p>
                      <a:pPr>
                        <a:buNone/>
                      </a:pPr>
                      <a:r>
                        <a:rPr lang="en-KZ" sz="800" b="1">
                          <a:solidFill>
                            <a:srgbClr val="000000"/>
                          </a:solidFill>
                          <a:effectLst/>
                          <a:latin typeface="Helvetica Neue" panose="02000503000000020004" pitchFamily="2" charset="0"/>
                        </a:rPr>
                        <a:t>12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2182.24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2.20437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2.65748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1.72804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0.1647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0.2266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0.10965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0.03864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2.18048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2.64489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1.7711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0.0015644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0.0015644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0.0015644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38835640"/>
                  </a:ext>
                </a:extLst>
              </a:tr>
              <a:tr h="136128">
                <a:tc>
                  <a:txBody>
                    <a:bodyPr/>
                    <a:lstStyle/>
                    <a:p>
                      <a:pPr>
                        <a:buNone/>
                      </a:pPr>
                      <a:r>
                        <a:rPr lang="en-KZ" sz="800" b="1">
                          <a:solidFill>
                            <a:srgbClr val="000000"/>
                          </a:solidFill>
                          <a:effectLst/>
                          <a:latin typeface="Helvetica Neue" panose="02000503000000020004" pitchFamily="2" charset="0"/>
                        </a:rPr>
                        <a:t>13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2356.94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2.15152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2.58565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1.6884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0.19887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0.18473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0.12131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0.04415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2.2315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2.60285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1.74172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0.0015248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0.0015248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0.0015248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5146364"/>
                  </a:ext>
                </a:extLst>
              </a:tr>
              <a:tr h="104305">
                <a:tc>
                  <a:txBody>
                    <a:bodyPr/>
                    <a:lstStyle/>
                    <a:p>
                      <a:pPr>
                        <a:buNone/>
                      </a:pPr>
                      <a:r>
                        <a:rPr lang="en-KZ" sz="800" b="1">
                          <a:solidFill>
                            <a:srgbClr val="000000"/>
                          </a:solidFill>
                          <a:effectLst/>
                          <a:latin typeface="Helvetica Neue" panose="02000503000000020004" pitchFamily="2" charset="0"/>
                        </a:rPr>
                        <a:t>14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2531.5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2.12636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2.56641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1.69152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0.20706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0.24631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0.13564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0.04814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2.19645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2.4644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1.75995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0.0014852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0.0014852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0.0014852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68110041"/>
                  </a:ext>
                </a:extLst>
              </a:tr>
              <a:tr h="136128">
                <a:tc>
                  <a:txBody>
                    <a:bodyPr/>
                    <a:lstStyle/>
                    <a:p>
                      <a:pPr>
                        <a:buNone/>
                      </a:pPr>
                      <a:r>
                        <a:rPr lang="en-KZ" sz="800" b="1">
                          <a:solidFill>
                            <a:srgbClr val="000000"/>
                          </a:solidFill>
                          <a:effectLst/>
                          <a:latin typeface="Helvetica Neue" panose="02000503000000020004" pitchFamily="2" charset="0"/>
                        </a:rPr>
                        <a:t>15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2705.99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2.11513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2.54078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1.66021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0.22653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0.21675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0.14617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0.05515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2.18823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2.39847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1.73773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0.0014456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0.0014456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0.0014456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0595126"/>
                  </a:ext>
                </a:extLst>
              </a:tr>
              <a:tr h="136128">
                <a:tc>
                  <a:txBody>
                    <a:bodyPr/>
                    <a:lstStyle/>
                    <a:p>
                      <a:pPr>
                        <a:buNone/>
                      </a:pPr>
                      <a:r>
                        <a:rPr lang="en-KZ" sz="800" b="1">
                          <a:solidFill>
                            <a:srgbClr val="000000"/>
                          </a:solidFill>
                          <a:effectLst/>
                          <a:latin typeface="Helvetica Neue" panose="02000503000000020004" pitchFamily="2" charset="0"/>
                        </a:rPr>
                        <a:t>16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2880.49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2.08733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2.47751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1.65219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0.23745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0.23153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0.14192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0.05055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2.18029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2.41782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1.75382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0.001406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0.001406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0.001406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58392161"/>
                  </a:ext>
                </a:extLst>
              </a:tr>
              <a:tr h="136128">
                <a:tc>
                  <a:txBody>
                    <a:bodyPr/>
                    <a:lstStyle/>
                    <a:p>
                      <a:pPr>
                        <a:buNone/>
                      </a:pPr>
                      <a:r>
                        <a:rPr lang="en-KZ" sz="800" b="1">
                          <a:solidFill>
                            <a:srgbClr val="000000"/>
                          </a:solidFill>
                          <a:effectLst/>
                          <a:latin typeface="Helvetica Neue" panose="02000503000000020004" pitchFamily="2" charset="0"/>
                        </a:rPr>
                        <a:t>17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3055.28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2.0714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2.47037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1.6414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0.22889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0.24384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0.13734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0.04954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2.07785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2.47464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1.64038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0.0013664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0.0013664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0.0013664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3532125"/>
                  </a:ext>
                </a:extLst>
              </a:tr>
              <a:tr h="136128">
                <a:tc>
                  <a:txBody>
                    <a:bodyPr/>
                    <a:lstStyle/>
                    <a:p>
                      <a:pPr>
                        <a:buNone/>
                      </a:pPr>
                      <a:r>
                        <a:rPr lang="en-KZ" sz="800" b="1">
                          <a:solidFill>
                            <a:srgbClr val="000000"/>
                          </a:solidFill>
                          <a:effectLst/>
                          <a:latin typeface="Helvetica Neue" panose="02000503000000020004" pitchFamily="2" charset="0"/>
                        </a:rPr>
                        <a:t>18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3230.02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2.05702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2.45815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1.61912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0.27418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0.23645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0.17844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0.06699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2.06749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2.41956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1.6181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0.0013268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0.0013268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0.0013268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70118699"/>
                  </a:ext>
                </a:extLst>
              </a:tr>
              <a:tr h="136128">
                <a:tc>
                  <a:txBody>
                    <a:bodyPr/>
                    <a:lstStyle/>
                    <a:p>
                      <a:pPr>
                        <a:buNone/>
                      </a:pPr>
                      <a:r>
                        <a:rPr lang="en-KZ" sz="800" b="1">
                          <a:solidFill>
                            <a:srgbClr val="000000"/>
                          </a:solidFill>
                          <a:effectLst/>
                          <a:latin typeface="Helvetica Neue" panose="02000503000000020004" pitchFamily="2" charset="0"/>
                        </a:rPr>
                        <a:t>19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3404.66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2.03072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2.42483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1.60059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0.24683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0.27833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0.16877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0.06262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2.13405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2.48983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1.70899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0.0012872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0.0012872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0.0012872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1915160"/>
                  </a:ext>
                </a:extLst>
              </a:tr>
              <a:tr h="136128">
                <a:tc>
                  <a:txBody>
                    <a:bodyPr/>
                    <a:lstStyle/>
                    <a:p>
                      <a:pPr>
                        <a:buNone/>
                      </a:pPr>
                      <a:r>
                        <a:rPr lang="en-KZ" sz="800" b="1">
                          <a:solidFill>
                            <a:srgbClr val="000000"/>
                          </a:solidFill>
                          <a:effectLst/>
                          <a:latin typeface="Helvetica Neue" panose="02000503000000020004" pitchFamily="2" charset="0"/>
                        </a:rPr>
                        <a:t>20</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3578.94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2.04497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2.40129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1.6066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0.30915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0.21675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0.20399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0.07652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2.08603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2.4326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1.67708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0.0012476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0.0012476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0.0012476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03378317"/>
                  </a:ext>
                </a:extLst>
              </a:tr>
              <a:tr h="136128">
                <a:tc>
                  <a:txBody>
                    <a:bodyPr/>
                    <a:lstStyle/>
                    <a:p>
                      <a:pPr>
                        <a:buNone/>
                      </a:pPr>
                      <a:r>
                        <a:rPr lang="en-KZ" sz="800" b="1">
                          <a:solidFill>
                            <a:srgbClr val="000000"/>
                          </a:solidFill>
                          <a:effectLst/>
                          <a:latin typeface="Helvetica Neue" panose="02000503000000020004" pitchFamily="2" charset="0"/>
                        </a:rPr>
                        <a:t>21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3753.47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2.0063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2.40149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1.59223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0.23935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0.25369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0.17456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0.06663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2.10826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2.29903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1.65268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0.001208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0.001208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0.001208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35788321"/>
                  </a:ext>
                </a:extLst>
              </a:tr>
              <a:tr h="136128">
                <a:tc>
                  <a:txBody>
                    <a:bodyPr/>
                    <a:lstStyle/>
                    <a:p>
                      <a:pPr>
                        <a:buNone/>
                      </a:pPr>
                      <a:r>
                        <a:rPr lang="en-KZ" sz="800" b="1">
                          <a:solidFill>
                            <a:srgbClr val="000000"/>
                          </a:solidFill>
                          <a:effectLst/>
                          <a:latin typeface="Helvetica Neue" panose="02000503000000020004" pitchFamily="2" charset="0"/>
                        </a:rPr>
                        <a:t>22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3927.87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1.98883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2.36152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1.59178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0.25549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0.26847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0.19668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0.07396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2.12118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2.33435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1.71645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0.0011684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0.0011684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0.0011684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53867726"/>
                  </a:ext>
                </a:extLst>
              </a:tr>
              <a:tr h="136128">
                <a:tc>
                  <a:txBody>
                    <a:bodyPr/>
                    <a:lstStyle/>
                    <a:p>
                      <a:pPr>
                        <a:buNone/>
                      </a:pPr>
                      <a:r>
                        <a:rPr lang="en-KZ" sz="800" b="1">
                          <a:solidFill>
                            <a:srgbClr val="000000"/>
                          </a:solidFill>
                          <a:effectLst/>
                          <a:latin typeface="Helvetica Neue" panose="02000503000000020004" pitchFamily="2" charset="0"/>
                        </a:rPr>
                        <a:t>23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4102.53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1.99302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2.36469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1.56457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0.22183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0.3202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0.16553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0.05906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2.12558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2.3323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1.66791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0.0011288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0.0011288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0.0011288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42073336"/>
                  </a:ext>
                </a:extLst>
              </a:tr>
              <a:tr h="136128">
                <a:tc>
                  <a:txBody>
                    <a:bodyPr/>
                    <a:lstStyle/>
                    <a:p>
                      <a:pPr>
                        <a:buNone/>
                      </a:pPr>
                      <a:r>
                        <a:rPr lang="en-KZ" sz="800" b="1">
                          <a:solidFill>
                            <a:srgbClr val="000000"/>
                          </a:solidFill>
                          <a:effectLst/>
                          <a:latin typeface="Helvetica Neue" panose="02000503000000020004" pitchFamily="2" charset="0"/>
                        </a:rPr>
                        <a:t>24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4277.27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1.95066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2.35589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1.5653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0.21674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0.25616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0.16368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0.06166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2.06804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2.3183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1.64611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0.0010892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0.0010892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0.0010892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965910"/>
                  </a:ext>
                </a:extLst>
              </a:tr>
              <a:tr h="136128">
                <a:tc>
                  <a:txBody>
                    <a:bodyPr/>
                    <a:lstStyle/>
                    <a:p>
                      <a:pPr>
                        <a:buNone/>
                      </a:pPr>
                      <a:r>
                        <a:rPr lang="en-KZ" sz="800" b="1">
                          <a:solidFill>
                            <a:srgbClr val="000000"/>
                          </a:solidFill>
                          <a:effectLst/>
                          <a:latin typeface="Helvetica Neue" panose="02000503000000020004" pitchFamily="2" charset="0"/>
                        </a:rPr>
                        <a:t>25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4452.19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1.96382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2.31775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1.56159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0.21995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0.27833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0.18063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0.06991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2.05825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2.2419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1.65839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0.0010496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0.0010496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0.0010496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50421604"/>
                  </a:ext>
                </a:extLst>
              </a:tr>
              <a:tr h="104305">
                <a:tc>
                  <a:txBody>
                    <a:bodyPr/>
                    <a:lstStyle/>
                    <a:p>
                      <a:pPr>
                        <a:buNone/>
                      </a:pPr>
                      <a:r>
                        <a:rPr lang="en-KZ" sz="800" b="1">
                          <a:solidFill>
                            <a:srgbClr val="000000"/>
                          </a:solidFill>
                          <a:effectLst/>
                          <a:latin typeface="Helvetica Neue" panose="02000503000000020004" pitchFamily="2" charset="0"/>
                        </a:rPr>
                        <a:t>26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4626.7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1.9299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2.26775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1.54804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0.27945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0.26355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0.19562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0.0803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2.02025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2.23613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1.63256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0.00101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0.00101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0.00101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0198584"/>
                  </a:ext>
                </a:extLst>
              </a:tr>
              <a:tr h="136128">
                <a:tc>
                  <a:txBody>
                    <a:bodyPr/>
                    <a:lstStyle/>
                    <a:p>
                      <a:pPr>
                        <a:buNone/>
                      </a:pPr>
                      <a:r>
                        <a:rPr lang="en-KZ" sz="800" b="1">
                          <a:solidFill>
                            <a:srgbClr val="000000"/>
                          </a:solidFill>
                          <a:effectLst/>
                          <a:latin typeface="Helvetica Neue" panose="02000503000000020004" pitchFamily="2" charset="0"/>
                        </a:rPr>
                        <a:t>27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4801.28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1.91984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2.24474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1.5229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0.27401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0.27586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0.19682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0.08098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2.06108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2.24694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1.64729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0.0009704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0.0009704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0.0009704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2265985"/>
                  </a:ext>
                </a:extLst>
              </a:tr>
              <a:tr h="136128">
                <a:tc>
                  <a:txBody>
                    <a:bodyPr/>
                    <a:lstStyle/>
                    <a:p>
                      <a:pPr>
                        <a:buNone/>
                      </a:pPr>
                      <a:r>
                        <a:rPr lang="en-KZ" sz="800" b="1">
                          <a:solidFill>
                            <a:srgbClr val="000000"/>
                          </a:solidFill>
                          <a:effectLst/>
                          <a:latin typeface="Helvetica Neue" panose="02000503000000020004" pitchFamily="2" charset="0"/>
                        </a:rPr>
                        <a:t>28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4975.88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1.94109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2.26136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1.54001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0.27505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0.29557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0.2196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0.08816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2.02789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2.21021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1.61634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0.0009308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0.0009308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0.0009308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4584718"/>
                  </a:ext>
                </a:extLst>
              </a:tr>
              <a:tr h="136128">
                <a:tc>
                  <a:txBody>
                    <a:bodyPr/>
                    <a:lstStyle/>
                    <a:p>
                      <a:pPr>
                        <a:buNone/>
                      </a:pPr>
                      <a:r>
                        <a:rPr lang="en-KZ" sz="800" b="1">
                          <a:solidFill>
                            <a:srgbClr val="000000"/>
                          </a:solidFill>
                          <a:effectLst/>
                          <a:latin typeface="Helvetica Neue" panose="02000503000000020004" pitchFamily="2" charset="0"/>
                        </a:rPr>
                        <a:t>29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5150.47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1.89214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2.22792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1.53595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0.28506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0.31281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0.21586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0.08076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2.01618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2.23844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1.62605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0.0008912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0.0008912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0.0008912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90443916"/>
                  </a:ext>
                </a:extLst>
              </a:tr>
              <a:tr h="136128">
                <a:tc>
                  <a:txBody>
                    <a:bodyPr/>
                    <a:lstStyle/>
                    <a:p>
                      <a:pPr>
                        <a:buNone/>
                      </a:pPr>
                      <a:r>
                        <a:rPr lang="en-KZ" sz="800" b="1">
                          <a:solidFill>
                            <a:srgbClr val="000000"/>
                          </a:solidFill>
                          <a:effectLst/>
                          <a:latin typeface="Helvetica Neue" panose="02000503000000020004" pitchFamily="2" charset="0"/>
                        </a:rPr>
                        <a:t>30</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5324.65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1.89443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2.24598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1.53027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0.26624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0.28571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0.19308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0.07314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2.07162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2.26528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1.66545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0.0008516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0.0008516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0.0008516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7033499"/>
                  </a:ext>
                </a:extLst>
              </a:tr>
              <a:tr h="136128">
                <a:tc>
                  <a:txBody>
                    <a:bodyPr/>
                    <a:lstStyle/>
                    <a:p>
                      <a:pPr>
                        <a:buNone/>
                      </a:pPr>
                      <a:r>
                        <a:rPr lang="en-KZ" sz="800" b="1">
                          <a:solidFill>
                            <a:srgbClr val="000000"/>
                          </a:solidFill>
                          <a:effectLst/>
                          <a:latin typeface="Helvetica Neue" panose="02000503000000020004" pitchFamily="2" charset="0"/>
                        </a:rPr>
                        <a:t>31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5499.09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1.87782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2.22273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1.52124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0.26854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0.35447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0.22096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0.08281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2.01258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2.24363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1.62248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0.000812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0.000812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0.000812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3093845"/>
                  </a:ext>
                </a:extLst>
              </a:tr>
              <a:tr h="136128">
                <a:tc>
                  <a:txBody>
                    <a:bodyPr/>
                    <a:lstStyle/>
                    <a:p>
                      <a:pPr>
                        <a:buNone/>
                      </a:pPr>
                      <a:r>
                        <a:rPr lang="en-KZ" sz="800" b="1">
                          <a:solidFill>
                            <a:srgbClr val="000000"/>
                          </a:solidFill>
                          <a:effectLst/>
                          <a:latin typeface="Helvetica Neue" panose="02000503000000020004" pitchFamily="2" charset="0"/>
                        </a:rPr>
                        <a:t>32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5673.46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1.85327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2.17566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1.50371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0.30639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0.34236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0.24952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0.09712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1.98773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2.18199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1.60613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0.0007724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0.0007724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0.0007724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88821006"/>
                  </a:ext>
                </a:extLst>
              </a:tr>
              <a:tr h="136128">
                <a:tc>
                  <a:txBody>
                    <a:bodyPr/>
                    <a:lstStyle/>
                    <a:p>
                      <a:pPr>
                        <a:buNone/>
                      </a:pPr>
                      <a:r>
                        <a:rPr lang="en-KZ" sz="800" b="1">
                          <a:solidFill>
                            <a:srgbClr val="000000"/>
                          </a:solidFill>
                          <a:effectLst/>
                          <a:latin typeface="Helvetica Neue" panose="02000503000000020004" pitchFamily="2" charset="0"/>
                        </a:rPr>
                        <a:t>33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5848.05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1.85384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2.19983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1.49735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0.27923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0.29199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0.21102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0.08782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2.02615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2.26353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1.62876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0.0007328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0.0007328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0.0007328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13460171"/>
                  </a:ext>
                </a:extLst>
              </a:tr>
              <a:tr h="136128">
                <a:tc>
                  <a:txBody>
                    <a:bodyPr/>
                    <a:lstStyle/>
                    <a:p>
                      <a:pPr>
                        <a:buNone/>
                      </a:pPr>
                      <a:r>
                        <a:rPr lang="en-KZ" sz="800" b="1">
                          <a:solidFill>
                            <a:srgbClr val="000000"/>
                          </a:solidFill>
                          <a:effectLst/>
                          <a:latin typeface="Helvetica Neue" panose="02000503000000020004" pitchFamily="2" charset="0"/>
                        </a:rPr>
                        <a:t>34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6022.11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1.8434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2.16731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1.50214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0.31607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0.31527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0.23732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0.09153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1.99564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2.17474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1.59372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0.0006932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0.0006932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0.0006932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1162834"/>
                  </a:ext>
                </a:extLst>
              </a:tr>
              <a:tr h="136128">
                <a:tc>
                  <a:txBody>
                    <a:bodyPr/>
                    <a:lstStyle/>
                    <a:p>
                      <a:pPr>
                        <a:buNone/>
                      </a:pPr>
                      <a:r>
                        <a:rPr lang="en-KZ" sz="800" b="1">
                          <a:solidFill>
                            <a:srgbClr val="000000"/>
                          </a:solidFill>
                          <a:effectLst/>
                          <a:latin typeface="Helvetica Neue" panose="02000503000000020004" pitchFamily="2" charset="0"/>
                        </a:rPr>
                        <a:t>35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6196.56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1.78915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2.12081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1.46782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0.31104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0.34236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0.26177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0.10087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2.00858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2.11874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1.6493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0.0006536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0.0006536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0.0006536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5176107"/>
                  </a:ext>
                </a:extLst>
              </a:tr>
              <a:tr h="136128">
                <a:tc>
                  <a:txBody>
                    <a:bodyPr/>
                    <a:lstStyle/>
                    <a:p>
                      <a:pPr>
                        <a:buNone/>
                      </a:pPr>
                      <a:r>
                        <a:rPr lang="en-KZ" sz="800" b="1">
                          <a:solidFill>
                            <a:srgbClr val="000000"/>
                          </a:solidFill>
                          <a:effectLst/>
                          <a:latin typeface="Helvetica Neue" panose="02000503000000020004" pitchFamily="2" charset="0"/>
                        </a:rPr>
                        <a:t>36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6371.21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1.80465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2.0895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1.46431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0.36452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0.31034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0.2644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0.10581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2.02208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2.1269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1.62426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0.000614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0.000614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0.000614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77760482"/>
                  </a:ext>
                </a:extLst>
              </a:tr>
              <a:tr h="104305">
                <a:tc>
                  <a:txBody>
                    <a:bodyPr/>
                    <a:lstStyle/>
                    <a:p>
                      <a:pPr>
                        <a:buNone/>
                      </a:pPr>
                      <a:r>
                        <a:rPr lang="en-KZ" sz="800" b="1">
                          <a:solidFill>
                            <a:srgbClr val="000000"/>
                          </a:solidFill>
                          <a:effectLst/>
                          <a:latin typeface="Helvetica Neue" panose="02000503000000020004" pitchFamily="2" charset="0"/>
                        </a:rPr>
                        <a:t>37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6544.5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1.77858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2.08638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1.46528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0.33514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0.29557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0.23424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0.09332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2.02555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2.1882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1.63543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0.0005744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0.0005744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0.0005744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7894514"/>
                  </a:ext>
                </a:extLst>
              </a:tr>
              <a:tr h="136128">
                <a:tc>
                  <a:txBody>
                    <a:bodyPr/>
                    <a:lstStyle/>
                    <a:p>
                      <a:pPr>
                        <a:buNone/>
                      </a:pPr>
                      <a:r>
                        <a:rPr lang="en-KZ" sz="800" b="1">
                          <a:solidFill>
                            <a:srgbClr val="000000"/>
                          </a:solidFill>
                          <a:effectLst/>
                          <a:latin typeface="Helvetica Neue" panose="02000503000000020004" pitchFamily="2" charset="0"/>
                        </a:rPr>
                        <a:t>38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6718.96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1.81402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2.10849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1.47902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0.28786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0.33005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0.23582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0.0926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2.02153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2.15845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1.64427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0.0005348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0.0005348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0.0005348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1612873"/>
                  </a:ext>
                </a:extLst>
              </a:tr>
              <a:tr h="136128">
                <a:tc>
                  <a:txBody>
                    <a:bodyPr/>
                    <a:lstStyle/>
                    <a:p>
                      <a:pPr>
                        <a:buNone/>
                      </a:pPr>
                      <a:r>
                        <a:rPr lang="en-KZ" sz="800" b="1">
                          <a:solidFill>
                            <a:srgbClr val="000000"/>
                          </a:solidFill>
                          <a:effectLst/>
                          <a:latin typeface="Helvetica Neue" panose="02000503000000020004" pitchFamily="2" charset="0"/>
                        </a:rPr>
                        <a:t>39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6893.76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1.80184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2.09558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1.46981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0.31349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0.31773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0.25324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0.09124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2.01793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2.14194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1.61129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0.0004952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0.0004952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0.0004952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90246570"/>
                  </a:ext>
                </a:extLst>
              </a:tr>
              <a:tr h="104305">
                <a:tc>
                  <a:txBody>
                    <a:bodyPr/>
                    <a:lstStyle/>
                    <a:p>
                      <a:pPr>
                        <a:buNone/>
                      </a:pPr>
                      <a:r>
                        <a:rPr lang="en-KZ" sz="800" b="1">
                          <a:solidFill>
                            <a:srgbClr val="000000"/>
                          </a:solidFill>
                          <a:effectLst/>
                          <a:latin typeface="Helvetica Neue" panose="02000503000000020004" pitchFamily="2" charset="0"/>
                        </a:rPr>
                        <a:t>40</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7068.3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1.76258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2.04033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1.45563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0.35228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0.35714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0.27745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0.10887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2.00577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2.1156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1.6378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0.0004556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0.0004556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0.0004556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54664304"/>
                  </a:ext>
                </a:extLst>
              </a:tr>
              <a:tr h="136128">
                <a:tc>
                  <a:txBody>
                    <a:bodyPr/>
                    <a:lstStyle/>
                    <a:p>
                      <a:pPr>
                        <a:buNone/>
                      </a:pPr>
                      <a:r>
                        <a:rPr lang="en-KZ" sz="800" b="1">
                          <a:solidFill>
                            <a:srgbClr val="000000"/>
                          </a:solidFill>
                          <a:effectLst/>
                          <a:latin typeface="Helvetica Neue" panose="02000503000000020004" pitchFamily="2" charset="0"/>
                        </a:rPr>
                        <a:t>41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7242.17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1.6969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2.02946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1.4785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0.33995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0.32759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0.2698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0.10261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2.01736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2.12749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1.63247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0.000416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0.000416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0.000416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97408823"/>
                  </a:ext>
                </a:extLst>
              </a:tr>
              <a:tr h="104305">
                <a:tc>
                  <a:txBody>
                    <a:bodyPr/>
                    <a:lstStyle/>
                    <a:p>
                      <a:pPr>
                        <a:buNone/>
                      </a:pPr>
                      <a:r>
                        <a:rPr lang="en-KZ" sz="800" b="1">
                          <a:solidFill>
                            <a:srgbClr val="000000"/>
                          </a:solidFill>
                          <a:effectLst/>
                          <a:latin typeface="Helvetica Neue" panose="02000503000000020004" pitchFamily="2" charset="0"/>
                        </a:rPr>
                        <a:t>42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7416.1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1.69637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1.97423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1.4676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0.33865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0.32759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0.27804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0.10515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2.02145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2.11245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1.65602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0.0003764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0.0003764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0.0003764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1086759"/>
                  </a:ext>
                </a:extLst>
              </a:tr>
              <a:tr h="136128">
                <a:tc>
                  <a:txBody>
                    <a:bodyPr/>
                    <a:lstStyle/>
                    <a:p>
                      <a:pPr>
                        <a:buNone/>
                      </a:pPr>
                      <a:r>
                        <a:rPr lang="en-KZ" sz="800" b="1">
                          <a:solidFill>
                            <a:srgbClr val="000000"/>
                          </a:solidFill>
                          <a:effectLst/>
                          <a:latin typeface="Helvetica Neue" panose="02000503000000020004" pitchFamily="2" charset="0"/>
                        </a:rPr>
                        <a:t>43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7590.22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1.65315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1.94066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1.44248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0.39329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0.31034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0.2812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0.1036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2.0083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2.10593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1.6349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0.0003368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0.0003368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0.0003368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06428177"/>
                  </a:ext>
                </a:extLst>
              </a:tr>
              <a:tr h="136128">
                <a:tc>
                  <a:txBody>
                    <a:bodyPr/>
                    <a:lstStyle/>
                    <a:p>
                      <a:pPr>
                        <a:buNone/>
                      </a:pPr>
                      <a:r>
                        <a:rPr lang="en-KZ" sz="800" b="1">
                          <a:solidFill>
                            <a:srgbClr val="000000"/>
                          </a:solidFill>
                          <a:effectLst/>
                          <a:latin typeface="Helvetica Neue" panose="02000503000000020004" pitchFamily="2" charset="0"/>
                        </a:rPr>
                        <a:t>44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7764.08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1.63391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1.90707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1.4313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0.34743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0.31209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0.27761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0.10592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2.03684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2.10515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1.65478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0.0002972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0.0002972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0.0002972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4409854"/>
                  </a:ext>
                </a:extLst>
              </a:tr>
              <a:tr h="104305">
                <a:tc>
                  <a:txBody>
                    <a:bodyPr/>
                    <a:lstStyle/>
                    <a:p>
                      <a:pPr>
                        <a:buNone/>
                      </a:pPr>
                      <a:r>
                        <a:rPr lang="en-KZ" sz="800" b="1">
                          <a:solidFill>
                            <a:srgbClr val="000000"/>
                          </a:solidFill>
                          <a:effectLst/>
                          <a:latin typeface="Helvetica Neue" panose="02000503000000020004" pitchFamily="2" charset="0"/>
                        </a:rPr>
                        <a:t>45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7938.2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1.63106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1.87813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1.43028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0.36303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0.34975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0.28887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0.10903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2.04695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2.09359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1.67199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0.0002576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0.0002576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0.0002576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6725908"/>
                  </a:ext>
                </a:extLst>
              </a:tr>
              <a:tr h="136128">
                <a:tc>
                  <a:txBody>
                    <a:bodyPr/>
                    <a:lstStyle/>
                    <a:p>
                      <a:pPr>
                        <a:buNone/>
                      </a:pPr>
                      <a:r>
                        <a:rPr lang="en-KZ" sz="800" b="1">
                          <a:solidFill>
                            <a:srgbClr val="000000"/>
                          </a:solidFill>
                          <a:effectLst/>
                          <a:latin typeface="Helvetica Neue" panose="02000503000000020004" pitchFamily="2" charset="0"/>
                        </a:rPr>
                        <a:t>46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8112.21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1.61041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1.8939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1.42242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0.33517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0.37438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0.28688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0.11216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2.00928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2.08826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1.62698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0.000218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0.000218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0.000218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89641891"/>
                  </a:ext>
                </a:extLst>
              </a:tr>
              <a:tr h="136128">
                <a:tc>
                  <a:txBody>
                    <a:bodyPr/>
                    <a:lstStyle/>
                    <a:p>
                      <a:pPr>
                        <a:buNone/>
                      </a:pPr>
                      <a:r>
                        <a:rPr lang="en-KZ" sz="800" b="1">
                          <a:solidFill>
                            <a:srgbClr val="000000"/>
                          </a:solidFill>
                          <a:effectLst/>
                          <a:latin typeface="Helvetica Neue" panose="02000503000000020004" pitchFamily="2" charset="0"/>
                        </a:rPr>
                        <a:t>47</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8286.13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1.59525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1.85644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1.42049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0.38342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0.33696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0.28863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0.11051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2.04021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2.09358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1.64393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0.0001784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0.0001784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0.0001784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24637634"/>
                  </a:ext>
                </a:extLst>
              </a:tr>
              <a:tr h="136128">
                <a:tc>
                  <a:txBody>
                    <a:bodyPr/>
                    <a:lstStyle/>
                    <a:p>
                      <a:pPr>
                        <a:buNone/>
                      </a:pPr>
                      <a:r>
                        <a:rPr lang="en-KZ" sz="800" b="1">
                          <a:solidFill>
                            <a:srgbClr val="000000"/>
                          </a:solidFill>
                          <a:effectLst/>
                          <a:latin typeface="Helvetica Neue" panose="02000503000000020004" pitchFamily="2" charset="0"/>
                        </a:rPr>
                        <a:t>48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8459.76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1.6064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1.82358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1.42101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0.36756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0.34729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0.29134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0.11136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2.0496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2.10333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1.66191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0.0001388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0.0001388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0.0001388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38608832"/>
                  </a:ext>
                </a:extLst>
              </a:tr>
              <a:tr h="136128">
                <a:tc>
                  <a:txBody>
                    <a:bodyPr/>
                    <a:lstStyle/>
                    <a:p>
                      <a:pPr>
                        <a:buNone/>
                      </a:pPr>
                      <a:r>
                        <a:rPr lang="en-KZ" sz="800" b="1">
                          <a:solidFill>
                            <a:srgbClr val="000000"/>
                          </a:solidFill>
                          <a:effectLst/>
                          <a:latin typeface="Helvetica Neue" panose="02000503000000020004" pitchFamily="2" charset="0"/>
                        </a:rPr>
                        <a:t>49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8633.76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1.58402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1.81255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1.41143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0.38925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0.34065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0.30264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0.11524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2.05376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2.08278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1.6828</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800">
                          <a:solidFill>
                            <a:srgbClr val="000000"/>
                          </a:solidFill>
                          <a:effectLst/>
                          <a:latin typeface="Helvetica Neue" panose="02000503000000020004" pitchFamily="2" charset="0"/>
                        </a:rPr>
                        <a:t>9.92e-05</a:t>
                      </a:r>
                      <a:endParaRPr lang="en-US"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800">
                          <a:solidFill>
                            <a:srgbClr val="000000"/>
                          </a:solidFill>
                          <a:effectLst/>
                          <a:latin typeface="Helvetica Neue" panose="02000503000000020004" pitchFamily="2" charset="0"/>
                        </a:rPr>
                        <a:t>9.92e-05</a:t>
                      </a:r>
                      <a:endParaRPr lang="en-US"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800">
                          <a:solidFill>
                            <a:srgbClr val="000000"/>
                          </a:solidFill>
                          <a:effectLst/>
                          <a:latin typeface="Helvetica Neue" panose="02000503000000020004" pitchFamily="2" charset="0"/>
                        </a:rPr>
                        <a:t>9.92e-05</a:t>
                      </a:r>
                      <a:endParaRPr lang="en-US"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81463838"/>
                  </a:ext>
                </a:extLst>
              </a:tr>
              <a:tr h="136128">
                <a:tc>
                  <a:txBody>
                    <a:bodyPr/>
                    <a:lstStyle/>
                    <a:p>
                      <a:pPr>
                        <a:buNone/>
                      </a:pPr>
                      <a:r>
                        <a:rPr lang="en-KZ" sz="800" b="1">
                          <a:solidFill>
                            <a:srgbClr val="000000"/>
                          </a:solidFill>
                          <a:effectLst/>
                          <a:latin typeface="Helvetica Neue" panose="02000503000000020004" pitchFamily="2" charset="0"/>
                        </a:rPr>
                        <a:t>50</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800">
                          <a:solidFill>
                            <a:srgbClr val="000000"/>
                          </a:solidFill>
                          <a:effectLst/>
                          <a:latin typeface="Helvetica Neue" panose="02000503000000020004" pitchFamily="2" charset="0"/>
                        </a:rPr>
                        <a:t>8807.71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1.58141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1.81555</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1.41556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0.40151</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0.32759</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0.2956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0.11242</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2.03634</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2.07903</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800">
                          <a:solidFill>
                            <a:srgbClr val="000000"/>
                          </a:solidFill>
                          <a:effectLst/>
                          <a:latin typeface="Helvetica Neue" panose="02000503000000020004" pitchFamily="2" charset="0"/>
                        </a:rPr>
                        <a:t>1.66126</a:t>
                      </a:r>
                      <a:endParaRPr lang="en-KZ"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800">
                          <a:solidFill>
                            <a:srgbClr val="000000"/>
                          </a:solidFill>
                          <a:effectLst/>
                          <a:latin typeface="Helvetica Neue" panose="02000503000000020004" pitchFamily="2" charset="0"/>
                        </a:rPr>
                        <a:t>5.96e-05</a:t>
                      </a:r>
                      <a:endParaRPr lang="en-US"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800">
                          <a:solidFill>
                            <a:srgbClr val="000000"/>
                          </a:solidFill>
                          <a:effectLst/>
                          <a:latin typeface="Helvetica Neue" panose="02000503000000020004" pitchFamily="2" charset="0"/>
                        </a:rPr>
                        <a:t>5.96e-05</a:t>
                      </a:r>
                      <a:endParaRPr lang="en-US" sz="80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800" dirty="0">
                          <a:solidFill>
                            <a:srgbClr val="000000"/>
                          </a:solidFill>
                          <a:effectLst/>
                          <a:latin typeface="Helvetica Neue" panose="02000503000000020004" pitchFamily="2" charset="0"/>
                        </a:rPr>
                        <a:t>5.96e-05</a:t>
                      </a:r>
                      <a:endParaRPr lang="en-US" sz="800" dirty="0">
                        <a:effectLst/>
                      </a:endParaRPr>
                    </a:p>
                  </a:txBody>
                  <a:tcPr marL="2862" marR="2862" marT="2862" marB="2862">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61130054"/>
                  </a:ext>
                </a:extLst>
              </a:tr>
            </a:tbl>
          </a:graphicData>
        </a:graphic>
      </p:graphicFrame>
    </p:spTree>
    <p:extLst>
      <p:ext uri="{BB962C8B-B14F-4D97-AF65-F5344CB8AC3E}">
        <p14:creationId xmlns:p14="http://schemas.microsoft.com/office/powerpoint/2010/main" val="1917482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0A3E7-DA2A-C2C4-E4A0-F809B05D3E96}"/>
            </a:ext>
          </a:extLst>
        </p:cNvPr>
        <p:cNvGrpSpPr/>
        <p:nvPr/>
      </p:nvGrpSpPr>
      <p:grpSpPr>
        <a:xfrm>
          <a:off x="0" y="0"/>
          <a:ext cx="0" cy="0"/>
          <a:chOff x="0" y="0"/>
          <a:chExt cx="0" cy="0"/>
        </a:xfrm>
      </p:grpSpPr>
      <p:pic>
        <p:nvPicPr>
          <p:cNvPr id="5" name="Video 4" descr="Bird's Eye View Of People Walking">
            <a:extLst>
              <a:ext uri="{FF2B5EF4-FFF2-40B4-BE49-F238E27FC236}">
                <a16:creationId xmlns:a16="http://schemas.microsoft.com/office/drawing/2014/main" id="{B09C86A2-4041-43F8-6680-9E7325D0ADE4}"/>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a:fillRect/>
          </a:stretch>
        </p:blipFill>
        <p:spPr>
          <a:xfrm>
            <a:off x="-3047" y="10"/>
            <a:ext cx="12191999" cy="6857990"/>
          </a:xfrm>
          <a:prstGeom prst="rect">
            <a:avLst/>
          </a:prstGeom>
        </p:spPr>
      </p:pic>
      <p:sp>
        <p:nvSpPr>
          <p:cNvPr id="2" name="Title 1">
            <a:extLst>
              <a:ext uri="{FF2B5EF4-FFF2-40B4-BE49-F238E27FC236}">
                <a16:creationId xmlns:a16="http://schemas.microsoft.com/office/drawing/2014/main" id="{729616B1-0A57-AD96-E25A-C6C3F8320003}"/>
              </a:ext>
            </a:extLst>
          </p:cNvPr>
          <p:cNvSpPr>
            <a:spLocks noGrp="1"/>
          </p:cNvSpPr>
          <p:nvPr>
            <p:ph type="ctrTitle"/>
          </p:nvPr>
        </p:nvSpPr>
        <p:spPr>
          <a:xfrm>
            <a:off x="1063752" y="1101727"/>
            <a:ext cx="10058400" cy="3574778"/>
          </a:xfrm>
          <a:effectLst>
            <a:outerShdw blurRad="50800" dist="38100" dir="2700000" algn="tl" rotWithShape="0">
              <a:prstClr val="black">
                <a:alpha val="40000"/>
              </a:prstClr>
            </a:outerShdw>
          </a:effectLst>
        </p:spPr>
        <p:txBody>
          <a:bodyPr>
            <a:normAutofit/>
          </a:bodyPr>
          <a:lstStyle/>
          <a:p>
            <a:r>
              <a:rPr lang="en-KZ" sz="5200" dirty="0">
                <a:solidFill>
                  <a:srgbClr val="FFFFFF"/>
                </a:solidFill>
              </a:rPr>
              <a:t>Session 2</a:t>
            </a:r>
            <a:br>
              <a:rPr lang="en-KZ" sz="5200" dirty="0">
                <a:solidFill>
                  <a:srgbClr val="FFFFFF"/>
                </a:solidFill>
              </a:rPr>
            </a:br>
            <a:br>
              <a:rPr lang="en-KZ" sz="5200" dirty="0">
                <a:solidFill>
                  <a:srgbClr val="FFFFFF"/>
                </a:solidFill>
              </a:rPr>
            </a:br>
            <a:r>
              <a:rPr lang="en-KZ" sz="5200" dirty="0">
                <a:solidFill>
                  <a:srgbClr val="FFFFFF"/>
                </a:solidFill>
              </a:rPr>
              <a:t>Advanced</a:t>
            </a:r>
          </a:p>
        </p:txBody>
      </p:sp>
    </p:spTree>
    <p:extLst>
      <p:ext uri="{BB962C8B-B14F-4D97-AF65-F5344CB8AC3E}">
        <p14:creationId xmlns:p14="http://schemas.microsoft.com/office/powerpoint/2010/main" val="378348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graphs showing loss&#10;&#10;AI-generated content may be incorrect.">
            <a:extLst>
              <a:ext uri="{FF2B5EF4-FFF2-40B4-BE49-F238E27FC236}">
                <a16:creationId xmlns:a16="http://schemas.microsoft.com/office/drawing/2014/main" id="{09B6577B-C8BD-9962-96E2-D86FA6C7394F}"/>
              </a:ext>
            </a:extLst>
          </p:cNvPr>
          <p:cNvPicPr>
            <a:picLocks noChangeAspect="1"/>
          </p:cNvPicPr>
          <p:nvPr/>
        </p:nvPicPr>
        <p:blipFill>
          <a:blip r:embed="rId2"/>
          <a:stretch>
            <a:fillRect/>
          </a:stretch>
        </p:blipFill>
        <p:spPr>
          <a:xfrm>
            <a:off x="205563" y="1802219"/>
            <a:ext cx="7772400" cy="3886200"/>
          </a:xfrm>
          <a:prstGeom prst="rect">
            <a:avLst/>
          </a:prstGeom>
        </p:spPr>
      </p:pic>
      <p:pic>
        <p:nvPicPr>
          <p:cNvPr id="9" name="Picture 8" descr="A collage of images of a person's body&#10;&#10;AI-generated content may be incorrect.">
            <a:extLst>
              <a:ext uri="{FF2B5EF4-FFF2-40B4-BE49-F238E27FC236}">
                <a16:creationId xmlns:a16="http://schemas.microsoft.com/office/drawing/2014/main" id="{6F9A3CAE-82CF-5A33-0E52-246D92BF5AB0}"/>
              </a:ext>
            </a:extLst>
          </p:cNvPr>
          <p:cNvPicPr>
            <a:picLocks noChangeAspect="1"/>
          </p:cNvPicPr>
          <p:nvPr/>
        </p:nvPicPr>
        <p:blipFill>
          <a:blip r:embed="rId3"/>
          <a:stretch>
            <a:fillRect/>
          </a:stretch>
        </p:blipFill>
        <p:spPr>
          <a:xfrm>
            <a:off x="8047961" y="1802219"/>
            <a:ext cx="3886200" cy="3886200"/>
          </a:xfrm>
          <a:prstGeom prst="rect">
            <a:avLst/>
          </a:prstGeom>
        </p:spPr>
      </p:pic>
    </p:spTree>
    <p:extLst>
      <p:ext uri="{BB962C8B-B14F-4D97-AF65-F5344CB8AC3E}">
        <p14:creationId xmlns:p14="http://schemas.microsoft.com/office/powerpoint/2010/main" val="1886809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69E6F60-C05D-46FF-1C82-DF30B9303841}"/>
              </a:ext>
            </a:extLst>
          </p:cNvPr>
          <p:cNvGraphicFramePr>
            <a:graphicFrameLocks noGrp="1"/>
          </p:cNvGraphicFramePr>
          <p:nvPr>
            <p:extLst>
              <p:ext uri="{D42A27DB-BD31-4B8C-83A1-F6EECF244321}">
                <p14:modId xmlns:p14="http://schemas.microsoft.com/office/powerpoint/2010/main" val="1106257246"/>
              </p:ext>
            </p:extLst>
          </p:nvPr>
        </p:nvGraphicFramePr>
        <p:xfrm>
          <a:off x="0" y="0"/>
          <a:ext cx="12192002" cy="10910928"/>
        </p:xfrm>
        <a:graphic>
          <a:graphicData uri="http://schemas.openxmlformats.org/drawingml/2006/table">
            <a:tbl>
              <a:tblPr/>
              <a:tblGrid>
                <a:gridCol w="664256">
                  <a:extLst>
                    <a:ext uri="{9D8B030D-6E8A-4147-A177-3AD203B41FA5}">
                      <a16:colId xmlns:a16="http://schemas.microsoft.com/office/drawing/2014/main" val="4250502971"/>
                    </a:ext>
                  </a:extLst>
                </a:gridCol>
                <a:gridCol w="664256">
                  <a:extLst>
                    <a:ext uri="{9D8B030D-6E8A-4147-A177-3AD203B41FA5}">
                      <a16:colId xmlns:a16="http://schemas.microsoft.com/office/drawing/2014/main" val="4278530450"/>
                    </a:ext>
                  </a:extLst>
                </a:gridCol>
                <a:gridCol w="811569">
                  <a:extLst>
                    <a:ext uri="{9D8B030D-6E8A-4147-A177-3AD203B41FA5}">
                      <a16:colId xmlns:a16="http://schemas.microsoft.com/office/drawing/2014/main" val="2542973894"/>
                    </a:ext>
                  </a:extLst>
                </a:gridCol>
                <a:gridCol w="763120">
                  <a:extLst>
                    <a:ext uri="{9D8B030D-6E8A-4147-A177-3AD203B41FA5}">
                      <a16:colId xmlns:a16="http://schemas.microsoft.com/office/drawing/2014/main" val="2836481272"/>
                    </a:ext>
                  </a:extLst>
                </a:gridCol>
                <a:gridCol w="751012">
                  <a:extLst>
                    <a:ext uri="{9D8B030D-6E8A-4147-A177-3AD203B41FA5}">
                      <a16:colId xmlns:a16="http://schemas.microsoft.com/office/drawing/2014/main" val="485164688"/>
                    </a:ext>
                  </a:extLst>
                </a:gridCol>
                <a:gridCol w="1162862">
                  <a:extLst>
                    <a:ext uri="{9D8B030D-6E8A-4147-A177-3AD203B41FA5}">
                      <a16:colId xmlns:a16="http://schemas.microsoft.com/office/drawing/2014/main" val="3883932703"/>
                    </a:ext>
                  </a:extLst>
                </a:gridCol>
                <a:gridCol w="956937">
                  <a:extLst>
                    <a:ext uri="{9D8B030D-6E8A-4147-A177-3AD203B41FA5}">
                      <a16:colId xmlns:a16="http://schemas.microsoft.com/office/drawing/2014/main" val="4262149552"/>
                    </a:ext>
                  </a:extLst>
                </a:gridCol>
                <a:gridCol w="1041727">
                  <a:extLst>
                    <a:ext uri="{9D8B030D-6E8A-4147-A177-3AD203B41FA5}">
                      <a16:colId xmlns:a16="http://schemas.microsoft.com/office/drawing/2014/main" val="2120745254"/>
                    </a:ext>
                  </a:extLst>
                </a:gridCol>
                <a:gridCol w="1223419">
                  <a:extLst>
                    <a:ext uri="{9D8B030D-6E8A-4147-A177-3AD203B41FA5}">
                      <a16:colId xmlns:a16="http://schemas.microsoft.com/office/drawing/2014/main" val="239904369"/>
                    </a:ext>
                  </a:extLst>
                </a:gridCol>
                <a:gridCol w="714671">
                  <a:extLst>
                    <a:ext uri="{9D8B030D-6E8A-4147-A177-3AD203B41FA5}">
                      <a16:colId xmlns:a16="http://schemas.microsoft.com/office/drawing/2014/main" val="4192406616"/>
                    </a:ext>
                  </a:extLst>
                </a:gridCol>
                <a:gridCol w="666222">
                  <a:extLst>
                    <a:ext uri="{9D8B030D-6E8A-4147-A177-3AD203B41FA5}">
                      <a16:colId xmlns:a16="http://schemas.microsoft.com/office/drawing/2014/main" val="3701606608"/>
                    </a:ext>
                  </a:extLst>
                </a:gridCol>
                <a:gridCol w="664256">
                  <a:extLst>
                    <a:ext uri="{9D8B030D-6E8A-4147-A177-3AD203B41FA5}">
                      <a16:colId xmlns:a16="http://schemas.microsoft.com/office/drawing/2014/main" val="4277329028"/>
                    </a:ext>
                  </a:extLst>
                </a:gridCol>
                <a:gridCol w="702565">
                  <a:extLst>
                    <a:ext uri="{9D8B030D-6E8A-4147-A177-3AD203B41FA5}">
                      <a16:colId xmlns:a16="http://schemas.microsoft.com/office/drawing/2014/main" val="989636005"/>
                    </a:ext>
                  </a:extLst>
                </a:gridCol>
                <a:gridCol w="702565">
                  <a:extLst>
                    <a:ext uri="{9D8B030D-6E8A-4147-A177-3AD203B41FA5}">
                      <a16:colId xmlns:a16="http://schemas.microsoft.com/office/drawing/2014/main" val="3149606443"/>
                    </a:ext>
                  </a:extLst>
                </a:gridCol>
                <a:gridCol w="702565">
                  <a:extLst>
                    <a:ext uri="{9D8B030D-6E8A-4147-A177-3AD203B41FA5}">
                      <a16:colId xmlns:a16="http://schemas.microsoft.com/office/drawing/2014/main" val="1878064528"/>
                    </a:ext>
                  </a:extLst>
                </a:gridCol>
              </a:tblGrid>
              <a:tr h="194307">
                <a:tc>
                  <a:txBody>
                    <a:bodyPr/>
                    <a:lstStyle/>
                    <a:p>
                      <a:pPr>
                        <a:buNone/>
                      </a:pPr>
                      <a:r>
                        <a:rPr lang="en-US" sz="1000" b="1">
                          <a:solidFill>
                            <a:srgbClr val="000000"/>
                          </a:solidFill>
                          <a:effectLst/>
                          <a:latin typeface="Helvetica Neue" panose="02000503000000020004" pitchFamily="2" charset="0"/>
                        </a:rPr>
                        <a:t>epoch</a:t>
                      </a:r>
                      <a:endParaRPr lang="en-US"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1000" b="1">
                          <a:solidFill>
                            <a:srgbClr val="000000"/>
                          </a:solidFill>
                          <a:effectLst/>
                          <a:latin typeface="Helvetica Neue" panose="02000503000000020004" pitchFamily="2" charset="0"/>
                        </a:rPr>
                        <a:t>time</a:t>
                      </a:r>
                      <a:endParaRPr lang="en-US"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1000" b="1">
                          <a:solidFill>
                            <a:srgbClr val="000000"/>
                          </a:solidFill>
                          <a:effectLst/>
                          <a:latin typeface="Helvetica Neue" panose="02000503000000020004" pitchFamily="2" charset="0"/>
                        </a:rPr>
                        <a:t>train/box_loss</a:t>
                      </a:r>
                      <a:endParaRPr lang="en-US"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1000" b="1">
                          <a:solidFill>
                            <a:srgbClr val="000000"/>
                          </a:solidFill>
                          <a:effectLst/>
                          <a:latin typeface="Helvetica Neue" panose="02000503000000020004" pitchFamily="2" charset="0"/>
                        </a:rPr>
                        <a:t>train/cls_loss</a:t>
                      </a:r>
                      <a:endParaRPr lang="en-US"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1000" b="1">
                          <a:solidFill>
                            <a:srgbClr val="000000"/>
                          </a:solidFill>
                          <a:effectLst/>
                          <a:latin typeface="Helvetica Neue" panose="02000503000000020004" pitchFamily="2" charset="0"/>
                        </a:rPr>
                        <a:t>train/dfl_loss</a:t>
                      </a:r>
                      <a:endParaRPr lang="en-US"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1000" b="1">
                          <a:solidFill>
                            <a:srgbClr val="000000"/>
                          </a:solidFill>
                          <a:effectLst/>
                          <a:latin typeface="Helvetica Neue" panose="02000503000000020004" pitchFamily="2" charset="0"/>
                        </a:rPr>
                        <a:t>metrics/precision(B)</a:t>
                      </a:r>
                      <a:endParaRPr lang="en-US"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1000" b="1">
                          <a:solidFill>
                            <a:srgbClr val="000000"/>
                          </a:solidFill>
                          <a:effectLst/>
                          <a:latin typeface="Helvetica Neue" panose="02000503000000020004" pitchFamily="2" charset="0"/>
                        </a:rPr>
                        <a:t>metrics/recall(B)</a:t>
                      </a:r>
                      <a:endParaRPr lang="en-US"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1000" b="1">
                          <a:solidFill>
                            <a:srgbClr val="000000"/>
                          </a:solidFill>
                          <a:effectLst/>
                          <a:latin typeface="Helvetica Neue" panose="02000503000000020004" pitchFamily="2" charset="0"/>
                        </a:rPr>
                        <a:t>metrics/mAP50(B)</a:t>
                      </a:r>
                      <a:endParaRPr lang="en-US"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1000" b="1">
                          <a:solidFill>
                            <a:srgbClr val="000000"/>
                          </a:solidFill>
                          <a:effectLst/>
                          <a:latin typeface="Helvetica Neue" panose="02000503000000020004" pitchFamily="2" charset="0"/>
                        </a:rPr>
                        <a:t>metrics/mAP50-95(B)</a:t>
                      </a:r>
                      <a:endParaRPr lang="en-US"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1000" b="1">
                          <a:solidFill>
                            <a:srgbClr val="000000"/>
                          </a:solidFill>
                          <a:effectLst/>
                          <a:latin typeface="Helvetica Neue" panose="02000503000000020004" pitchFamily="2" charset="0"/>
                        </a:rPr>
                        <a:t>val/box_loss</a:t>
                      </a:r>
                      <a:endParaRPr lang="en-US"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1000" b="1">
                          <a:solidFill>
                            <a:srgbClr val="000000"/>
                          </a:solidFill>
                          <a:effectLst/>
                          <a:latin typeface="Helvetica Neue" panose="02000503000000020004" pitchFamily="2" charset="0"/>
                        </a:rPr>
                        <a:t>val/cls_loss</a:t>
                      </a:r>
                      <a:endParaRPr lang="en-US"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1000" b="1">
                          <a:solidFill>
                            <a:srgbClr val="000000"/>
                          </a:solidFill>
                          <a:effectLst/>
                          <a:latin typeface="Helvetica Neue" panose="02000503000000020004" pitchFamily="2" charset="0"/>
                        </a:rPr>
                        <a:t>val/dfl_loss</a:t>
                      </a:r>
                      <a:endParaRPr lang="en-US"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1000" b="1">
                          <a:solidFill>
                            <a:srgbClr val="000000"/>
                          </a:solidFill>
                          <a:effectLst/>
                          <a:latin typeface="Helvetica Neue" panose="02000503000000020004" pitchFamily="2" charset="0"/>
                        </a:rPr>
                        <a:t>lr/pg0</a:t>
                      </a:r>
                      <a:endParaRPr lang="en-US"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1000" b="1">
                          <a:solidFill>
                            <a:srgbClr val="000000"/>
                          </a:solidFill>
                          <a:effectLst/>
                          <a:latin typeface="Helvetica Neue" panose="02000503000000020004" pitchFamily="2" charset="0"/>
                        </a:rPr>
                        <a:t>lr/pg1</a:t>
                      </a:r>
                      <a:endParaRPr lang="en-US"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buNone/>
                      </a:pPr>
                      <a:r>
                        <a:rPr lang="en-US" sz="1000" b="1">
                          <a:solidFill>
                            <a:srgbClr val="000000"/>
                          </a:solidFill>
                          <a:effectLst/>
                          <a:latin typeface="Helvetica Neue" panose="02000503000000020004" pitchFamily="2" charset="0"/>
                        </a:rPr>
                        <a:t>lr/pg2</a:t>
                      </a:r>
                      <a:endParaRPr lang="en-US"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968465818"/>
                  </a:ext>
                </a:extLst>
              </a:tr>
              <a:tr h="98517">
                <a:tc>
                  <a:txBody>
                    <a:bodyPr/>
                    <a:lstStyle/>
                    <a:p>
                      <a:pPr>
                        <a:buNone/>
                      </a:pPr>
                      <a:r>
                        <a:rPr lang="en-KZ" sz="1000" b="1">
                          <a:solidFill>
                            <a:srgbClr val="000000"/>
                          </a:solidFill>
                          <a:effectLst/>
                          <a:latin typeface="Helvetica Neue" panose="02000503000000020004" pitchFamily="2" charset="0"/>
                        </a:rPr>
                        <a:t>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807.194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2.70418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3.52753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2.17497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0.00035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0.05172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0.00018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00">
                          <a:solidFill>
                            <a:srgbClr val="000000"/>
                          </a:solidFill>
                          <a:effectLst/>
                          <a:latin typeface="Helvetica Neue" panose="02000503000000020004" pitchFamily="2" charset="0"/>
                        </a:rPr>
                        <a:t>5E-05</a:t>
                      </a:r>
                      <a:endParaRPr lang="en-US"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3.6555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14031.2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7.63426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0.00062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0.00062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0.00062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5172007"/>
                  </a:ext>
                </a:extLst>
              </a:tr>
              <a:tr h="98517">
                <a:tc>
                  <a:txBody>
                    <a:bodyPr/>
                    <a:lstStyle/>
                    <a:p>
                      <a:pPr>
                        <a:buNone/>
                      </a:pPr>
                      <a:r>
                        <a:rPr lang="en-KZ" sz="1000" b="1">
                          <a:solidFill>
                            <a:srgbClr val="000000"/>
                          </a:solidFill>
                          <a:effectLst/>
                          <a:latin typeface="Helvetica Neue" panose="02000503000000020004" pitchFamily="2" charset="0"/>
                        </a:rPr>
                        <a:t>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1605.28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2.61664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3.18005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2.10096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0.00024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0.03448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0.00012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00">
                          <a:solidFill>
                            <a:srgbClr val="000000"/>
                          </a:solidFill>
                          <a:effectLst/>
                          <a:latin typeface="Helvetica Neue" panose="02000503000000020004" pitchFamily="2" charset="0"/>
                        </a:rPr>
                        <a:t>3E-05</a:t>
                      </a:r>
                      <a:endParaRPr lang="en-US"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4.72778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13664.3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19.5648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0.00125969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0.00125969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0.00125969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0447057"/>
                  </a:ext>
                </a:extLst>
              </a:tr>
              <a:tr h="98517">
                <a:tc>
                  <a:txBody>
                    <a:bodyPr/>
                    <a:lstStyle/>
                    <a:p>
                      <a:pPr>
                        <a:buNone/>
                      </a:pPr>
                      <a:r>
                        <a:rPr lang="en-KZ" sz="1000" b="1">
                          <a:solidFill>
                            <a:srgbClr val="000000"/>
                          </a:solidFill>
                          <a:effectLst/>
                          <a:latin typeface="Helvetica Neue" panose="02000503000000020004" pitchFamily="2" charset="0"/>
                        </a:rPr>
                        <a:t>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2396.23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2.62033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3.11747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2.11115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3.99184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110821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22.7459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0.00189814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0.00189814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0.00189814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1016071"/>
                  </a:ext>
                </a:extLst>
              </a:tr>
              <a:tr h="98517">
                <a:tc>
                  <a:txBody>
                    <a:bodyPr/>
                    <a:lstStyle/>
                    <a:p>
                      <a:pPr>
                        <a:buNone/>
                      </a:pPr>
                      <a:r>
                        <a:rPr lang="en-KZ" sz="1000" b="1">
                          <a:solidFill>
                            <a:srgbClr val="000000"/>
                          </a:solidFill>
                          <a:effectLst/>
                          <a:latin typeface="Helvetica Neue" panose="02000503000000020004" pitchFamily="2" charset="0"/>
                        </a:rPr>
                        <a:t>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3181.76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2.61713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3.18871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2.14514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4.22413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400728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372.503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0.00199561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0.00199561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0.00199561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53914002"/>
                  </a:ext>
                </a:extLst>
              </a:tr>
              <a:tr h="98517">
                <a:tc>
                  <a:txBody>
                    <a:bodyPr/>
                    <a:lstStyle/>
                    <a:p>
                      <a:pPr>
                        <a:buNone/>
                      </a:pPr>
                      <a:r>
                        <a:rPr lang="en-KZ" sz="1000" b="1">
                          <a:solidFill>
                            <a:srgbClr val="000000"/>
                          </a:solidFill>
                          <a:effectLst/>
                          <a:latin typeface="Helvetica Neue" panose="02000503000000020004" pitchFamily="2" charset="0"/>
                        </a:rPr>
                        <a:t>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3963.05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2.60254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3.07087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2.14826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0.00012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0.01724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00">
                          <a:solidFill>
                            <a:srgbClr val="000000"/>
                          </a:solidFill>
                          <a:effectLst/>
                          <a:latin typeface="Helvetica Neue" panose="02000503000000020004" pitchFamily="2" charset="0"/>
                        </a:rPr>
                        <a:t>6E-05</a:t>
                      </a:r>
                      <a:endParaRPr lang="en-US"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US" sz="1000">
                          <a:solidFill>
                            <a:srgbClr val="000000"/>
                          </a:solidFill>
                          <a:effectLst/>
                          <a:latin typeface="Helvetica Neue" panose="02000503000000020004" pitchFamily="2" charset="0"/>
                        </a:rPr>
                        <a:t>1E-05</a:t>
                      </a:r>
                      <a:endParaRPr lang="en-US"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4.90948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760564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157.423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0.00199219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0.00199219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0.00199219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82222893"/>
                  </a:ext>
                </a:extLst>
              </a:tr>
              <a:tr h="98517">
                <a:tc>
                  <a:txBody>
                    <a:bodyPr/>
                    <a:lstStyle/>
                    <a:p>
                      <a:pPr>
                        <a:buNone/>
                      </a:pPr>
                      <a:r>
                        <a:rPr lang="en-KZ" sz="1000" b="1">
                          <a:solidFill>
                            <a:srgbClr val="000000"/>
                          </a:solidFill>
                          <a:effectLst/>
                          <a:latin typeface="Helvetica Neue" panose="02000503000000020004" pitchFamily="2" charset="0"/>
                        </a:rPr>
                        <a:t>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4825.89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2.50967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2.98685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2.08012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0.0208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0.00739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0.00149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0.00059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3.71506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5.44934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4.22306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0.00198781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0.00198781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0.00198781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44370991"/>
                  </a:ext>
                </a:extLst>
              </a:tr>
              <a:tr h="98517">
                <a:tc>
                  <a:txBody>
                    <a:bodyPr/>
                    <a:lstStyle/>
                    <a:p>
                      <a:pPr>
                        <a:buNone/>
                      </a:pPr>
                      <a:r>
                        <a:rPr lang="en-KZ" sz="1000" b="1">
                          <a:solidFill>
                            <a:srgbClr val="000000"/>
                          </a:solidFill>
                          <a:effectLst/>
                          <a:latin typeface="Helvetica Neue" panose="02000503000000020004" pitchFamily="2" charset="0"/>
                        </a:rPr>
                        <a:t>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5705.3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2.42327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2.91529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2.02253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0.06831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0.03202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0.02052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0.0085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2.85234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3.31929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2.66374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0.00198246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0.00198246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0.00198246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9663781"/>
                  </a:ext>
                </a:extLst>
              </a:tr>
              <a:tr h="98517">
                <a:tc>
                  <a:txBody>
                    <a:bodyPr/>
                    <a:lstStyle/>
                    <a:p>
                      <a:pPr>
                        <a:buNone/>
                      </a:pPr>
                      <a:r>
                        <a:rPr lang="en-KZ" sz="1000" b="1">
                          <a:solidFill>
                            <a:srgbClr val="000000"/>
                          </a:solidFill>
                          <a:effectLst/>
                          <a:latin typeface="Helvetica Neue" panose="02000503000000020004" pitchFamily="2" charset="0"/>
                        </a:rPr>
                        <a:t>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6554.03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2.39463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2.78811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1.98298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0.01153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0.03202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0.0088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0.00308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2.88167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3.46107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2.56308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0.00197616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0.00197616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0.00197616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89506101"/>
                  </a:ext>
                </a:extLst>
              </a:tr>
              <a:tr h="98517">
                <a:tc>
                  <a:txBody>
                    <a:bodyPr/>
                    <a:lstStyle/>
                    <a:p>
                      <a:pPr>
                        <a:buNone/>
                      </a:pPr>
                      <a:r>
                        <a:rPr lang="en-KZ" sz="1000" b="1">
                          <a:solidFill>
                            <a:srgbClr val="000000"/>
                          </a:solidFill>
                          <a:effectLst/>
                          <a:latin typeface="Helvetica Neue" panose="02000503000000020004" pitchFamily="2" charset="0"/>
                        </a:rPr>
                        <a:t>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7382.15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2.36604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2.80878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1.97514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0.10831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0.14532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0.05755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0.01997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2.45101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3.20197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2.00993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0.0019689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0.0019689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0.0019689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14342268"/>
                  </a:ext>
                </a:extLst>
              </a:tr>
              <a:tr h="98517">
                <a:tc>
                  <a:txBody>
                    <a:bodyPr/>
                    <a:lstStyle/>
                    <a:p>
                      <a:pPr>
                        <a:buNone/>
                      </a:pPr>
                      <a:r>
                        <a:rPr lang="en-KZ" sz="1000" b="1">
                          <a:solidFill>
                            <a:srgbClr val="000000"/>
                          </a:solidFill>
                          <a:effectLst/>
                          <a:latin typeface="Helvetica Neue" panose="02000503000000020004" pitchFamily="2" charset="0"/>
                        </a:rPr>
                        <a:t>10</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8169.85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2.31905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2.76635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1.89552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0.09855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0.12069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0.03945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0.01477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2.558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6.1957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2.06021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0.00196069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0.00196069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0.00196069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69915108"/>
                  </a:ext>
                </a:extLst>
              </a:tr>
              <a:tr h="98517">
                <a:tc>
                  <a:txBody>
                    <a:bodyPr/>
                    <a:lstStyle/>
                    <a:p>
                      <a:pPr>
                        <a:buNone/>
                      </a:pPr>
                      <a:r>
                        <a:rPr lang="en-KZ" sz="1000" b="1">
                          <a:solidFill>
                            <a:srgbClr val="000000"/>
                          </a:solidFill>
                          <a:effectLst/>
                          <a:latin typeface="Helvetica Neue" panose="02000503000000020004" pitchFamily="2" charset="0"/>
                        </a:rPr>
                        <a:t>11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8948.95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2.25769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2.73286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1.90519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0.1186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0.1798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0.06456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0.02345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2.3888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3.32957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1.97408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0.00195155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0.00195155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0.00195155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6513862"/>
                  </a:ext>
                </a:extLst>
              </a:tr>
              <a:tr h="98517">
                <a:tc>
                  <a:txBody>
                    <a:bodyPr/>
                    <a:lstStyle/>
                    <a:p>
                      <a:pPr>
                        <a:buNone/>
                      </a:pPr>
                      <a:r>
                        <a:rPr lang="en-KZ" sz="1000" b="1">
                          <a:solidFill>
                            <a:srgbClr val="000000"/>
                          </a:solidFill>
                          <a:effectLst/>
                          <a:latin typeface="Helvetica Neue" panose="02000503000000020004" pitchFamily="2" charset="0"/>
                        </a:rPr>
                        <a:t>12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9719.53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2.23417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2.64997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1.87749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0.18787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0.18233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0.0907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0.03211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2.45118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2.90106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2.02565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0.00194147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0.00194147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0.00194147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66617628"/>
                  </a:ext>
                </a:extLst>
              </a:tr>
              <a:tr h="98517">
                <a:tc>
                  <a:txBody>
                    <a:bodyPr/>
                    <a:lstStyle/>
                    <a:p>
                      <a:pPr>
                        <a:buNone/>
                      </a:pPr>
                      <a:r>
                        <a:rPr lang="en-KZ" sz="1000" b="1">
                          <a:solidFill>
                            <a:srgbClr val="000000"/>
                          </a:solidFill>
                          <a:effectLst/>
                          <a:latin typeface="Helvetica Neue" panose="02000503000000020004" pitchFamily="2" charset="0"/>
                        </a:rPr>
                        <a:t>13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10489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2.18742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2.60805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1.83751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0.20534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0.16749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0.10631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0.03885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2.36559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2.82155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1.98379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0.00193048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0.00193048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0.00193048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08266124"/>
                  </a:ext>
                </a:extLst>
              </a:tr>
              <a:tr h="98517">
                <a:tc>
                  <a:txBody>
                    <a:bodyPr/>
                    <a:lstStyle/>
                    <a:p>
                      <a:pPr>
                        <a:buNone/>
                      </a:pPr>
                      <a:r>
                        <a:rPr lang="en-KZ" sz="1000" b="1">
                          <a:solidFill>
                            <a:srgbClr val="000000"/>
                          </a:solidFill>
                          <a:effectLst/>
                          <a:latin typeface="Helvetica Neue" panose="02000503000000020004" pitchFamily="2" charset="0"/>
                        </a:rPr>
                        <a:t>14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11258.9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2.23481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2.65215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1.88838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0.14323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0.14286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0.07303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0.02665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2.58433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2.83104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2.31566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0.00191858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0.00191858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0.00191858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84047858"/>
                  </a:ext>
                </a:extLst>
              </a:tr>
              <a:tr h="98517">
                <a:tc>
                  <a:txBody>
                    <a:bodyPr/>
                    <a:lstStyle/>
                    <a:p>
                      <a:pPr>
                        <a:buNone/>
                      </a:pPr>
                      <a:r>
                        <a:rPr lang="en-KZ" sz="1000" b="1">
                          <a:solidFill>
                            <a:srgbClr val="000000"/>
                          </a:solidFill>
                          <a:effectLst/>
                          <a:latin typeface="Helvetica Neue" panose="02000503000000020004" pitchFamily="2" charset="0"/>
                        </a:rPr>
                        <a:t>15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12028.3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2.1555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2.56214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1.81447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0.15463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0.19193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0.08891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0.03196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2.35503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2.81406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2.04532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0.00190578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0.00190578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0.00190578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43014331"/>
                  </a:ext>
                </a:extLst>
              </a:tr>
              <a:tr h="98517">
                <a:tc>
                  <a:txBody>
                    <a:bodyPr/>
                    <a:lstStyle/>
                    <a:p>
                      <a:pPr>
                        <a:buNone/>
                      </a:pPr>
                      <a:r>
                        <a:rPr lang="en-KZ" sz="1000" b="1">
                          <a:solidFill>
                            <a:srgbClr val="000000"/>
                          </a:solidFill>
                          <a:effectLst/>
                          <a:latin typeface="Helvetica Neue" panose="02000503000000020004" pitchFamily="2" charset="0"/>
                        </a:rPr>
                        <a:t>16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12804.7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2.14199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2.5526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1.8019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0.18665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0.21429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0.11236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0.0381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2.24408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2.65793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1.88518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0.0018921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0.0018921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0.0018921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8548553"/>
                  </a:ext>
                </a:extLst>
              </a:tr>
              <a:tr h="98517">
                <a:tc>
                  <a:txBody>
                    <a:bodyPr/>
                    <a:lstStyle/>
                    <a:p>
                      <a:pPr>
                        <a:buNone/>
                      </a:pPr>
                      <a:r>
                        <a:rPr lang="en-KZ" sz="1000" b="1">
                          <a:solidFill>
                            <a:srgbClr val="000000"/>
                          </a:solidFill>
                          <a:effectLst/>
                          <a:latin typeface="Helvetica Neue" panose="02000503000000020004" pitchFamily="2" charset="0"/>
                        </a:rPr>
                        <a:t>17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13580.8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2.12287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2.48683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1.78735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0.12912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0.13054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0.06252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0.02213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2.62552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3.21568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2.10748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0.00187754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0.00187754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0.00187754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05107622"/>
                  </a:ext>
                </a:extLst>
              </a:tr>
              <a:tr h="98517">
                <a:tc>
                  <a:txBody>
                    <a:bodyPr/>
                    <a:lstStyle/>
                    <a:p>
                      <a:pPr>
                        <a:buNone/>
                      </a:pPr>
                      <a:r>
                        <a:rPr lang="en-KZ" sz="1000" b="1">
                          <a:solidFill>
                            <a:srgbClr val="000000"/>
                          </a:solidFill>
                          <a:effectLst/>
                          <a:latin typeface="Helvetica Neue" panose="02000503000000020004" pitchFamily="2" charset="0"/>
                        </a:rPr>
                        <a:t>18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14356.5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2.09887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2.4528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1.7736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0.11597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0.1798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0.07092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0.02302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2.52747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3.10059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2.05505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0.00186213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0.00186213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0.00186213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8345039"/>
                  </a:ext>
                </a:extLst>
              </a:tr>
              <a:tr h="98517">
                <a:tc>
                  <a:txBody>
                    <a:bodyPr/>
                    <a:lstStyle/>
                    <a:p>
                      <a:pPr>
                        <a:buNone/>
                      </a:pPr>
                      <a:r>
                        <a:rPr lang="en-KZ" sz="1000" b="1">
                          <a:solidFill>
                            <a:srgbClr val="000000"/>
                          </a:solidFill>
                          <a:effectLst/>
                          <a:latin typeface="Helvetica Neue" panose="02000503000000020004" pitchFamily="2" charset="0"/>
                        </a:rPr>
                        <a:t>19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15126.1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2.0981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2.48582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1.78798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0.25496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0.22906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0.15754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0.05337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2.32429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2.59555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1.99202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0.00184588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0.00184588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0.00184588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2623642"/>
                  </a:ext>
                </a:extLst>
              </a:tr>
              <a:tr h="98517">
                <a:tc>
                  <a:txBody>
                    <a:bodyPr/>
                    <a:lstStyle/>
                    <a:p>
                      <a:pPr>
                        <a:buNone/>
                      </a:pPr>
                      <a:r>
                        <a:rPr lang="en-KZ" sz="1000" b="1">
                          <a:solidFill>
                            <a:srgbClr val="000000"/>
                          </a:solidFill>
                          <a:effectLst/>
                          <a:latin typeface="Helvetica Neue" panose="02000503000000020004" pitchFamily="2" charset="0"/>
                        </a:rPr>
                        <a:t>20</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15895.1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2.05162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2.43908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1.75509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0.24528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0.24877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0.16945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0.0589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2.22056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2.40108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1.83774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0.00182881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0.00182881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0.00182881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771715"/>
                  </a:ext>
                </a:extLst>
              </a:tr>
              <a:tr h="98517">
                <a:tc>
                  <a:txBody>
                    <a:bodyPr/>
                    <a:lstStyle/>
                    <a:p>
                      <a:pPr>
                        <a:buNone/>
                      </a:pPr>
                      <a:r>
                        <a:rPr lang="en-KZ" sz="1000" b="1">
                          <a:solidFill>
                            <a:srgbClr val="000000"/>
                          </a:solidFill>
                          <a:effectLst/>
                          <a:latin typeface="Helvetica Neue" panose="02000503000000020004" pitchFamily="2" charset="0"/>
                        </a:rPr>
                        <a:t>21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16666.5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2.02299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2.40799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1.73858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0.21567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0.26108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0.1744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0.06146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2.18241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2.44623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1.85193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0.00181093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0.00181093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0.00181093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51010539"/>
                  </a:ext>
                </a:extLst>
              </a:tr>
              <a:tr h="98517">
                <a:tc>
                  <a:txBody>
                    <a:bodyPr/>
                    <a:lstStyle/>
                    <a:p>
                      <a:pPr>
                        <a:buNone/>
                      </a:pPr>
                      <a:r>
                        <a:rPr lang="en-KZ" sz="1000" b="1">
                          <a:solidFill>
                            <a:srgbClr val="000000"/>
                          </a:solidFill>
                          <a:effectLst/>
                          <a:latin typeface="Helvetica Neue" panose="02000503000000020004" pitchFamily="2" charset="0"/>
                        </a:rPr>
                        <a:t>22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17437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2.02111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2.38398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1.71159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0.20662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0.26847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0.15491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0.05784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2.14873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2.57099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1.85416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0.00179225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0.00179225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0.00179225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838584"/>
                  </a:ext>
                </a:extLst>
              </a:tr>
              <a:tr h="98517">
                <a:tc>
                  <a:txBody>
                    <a:bodyPr/>
                    <a:lstStyle/>
                    <a:p>
                      <a:pPr>
                        <a:buNone/>
                      </a:pPr>
                      <a:r>
                        <a:rPr lang="en-KZ" sz="1000" b="1">
                          <a:solidFill>
                            <a:srgbClr val="000000"/>
                          </a:solidFill>
                          <a:effectLst/>
                          <a:latin typeface="Helvetica Neue" panose="02000503000000020004" pitchFamily="2" charset="0"/>
                        </a:rPr>
                        <a:t>23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18214.1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1.99029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2.36458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1.7029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0.21801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0.2931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0.17529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0.06405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2.05102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2.52766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1.80426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0.00177281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0.00177281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0.00177281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63600569"/>
                  </a:ext>
                </a:extLst>
              </a:tr>
              <a:tr h="98517">
                <a:tc>
                  <a:txBody>
                    <a:bodyPr/>
                    <a:lstStyle/>
                    <a:p>
                      <a:pPr>
                        <a:buNone/>
                      </a:pPr>
                      <a:r>
                        <a:rPr lang="en-KZ" sz="1000" b="1">
                          <a:solidFill>
                            <a:srgbClr val="000000"/>
                          </a:solidFill>
                          <a:effectLst/>
                          <a:latin typeface="Helvetica Neue" panose="02000503000000020004" pitchFamily="2" charset="0"/>
                        </a:rPr>
                        <a:t>24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19011.2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1.98508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2.39219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1.71171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0.21616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0.23645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0.12526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0.03973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2.30899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2.82423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1.83399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0.00175261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0.00175261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0.00175261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2389600"/>
                  </a:ext>
                </a:extLst>
              </a:tr>
              <a:tr h="98517">
                <a:tc>
                  <a:txBody>
                    <a:bodyPr/>
                    <a:lstStyle/>
                    <a:p>
                      <a:pPr>
                        <a:buNone/>
                      </a:pPr>
                      <a:r>
                        <a:rPr lang="en-KZ" sz="1000" b="1">
                          <a:solidFill>
                            <a:srgbClr val="000000"/>
                          </a:solidFill>
                          <a:effectLst/>
                          <a:latin typeface="Helvetica Neue" panose="02000503000000020004" pitchFamily="2" charset="0"/>
                        </a:rPr>
                        <a:t>25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19823.9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2.01554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2.34065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1.70201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0.21145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0.29803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0.16211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0.05471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2.14071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2.58457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1.85403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0.00173168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0.00173168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0.00173168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1858448"/>
                  </a:ext>
                </a:extLst>
              </a:tr>
              <a:tr h="98517">
                <a:tc>
                  <a:txBody>
                    <a:bodyPr/>
                    <a:lstStyle/>
                    <a:p>
                      <a:pPr>
                        <a:buNone/>
                      </a:pPr>
                      <a:r>
                        <a:rPr lang="en-KZ" sz="1000" b="1">
                          <a:solidFill>
                            <a:srgbClr val="000000"/>
                          </a:solidFill>
                          <a:effectLst/>
                          <a:latin typeface="Helvetica Neue" panose="02000503000000020004" pitchFamily="2" charset="0"/>
                        </a:rPr>
                        <a:t>37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37782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1.84498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2.15463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1.61241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dirty="0">
                          <a:solidFill>
                            <a:srgbClr val="000000"/>
                          </a:solidFill>
                          <a:effectLst/>
                          <a:latin typeface="Helvetica Neue" panose="02000503000000020004" pitchFamily="2" charset="0"/>
                        </a:rPr>
                        <a:t>0.28554</a:t>
                      </a:r>
                      <a:endParaRPr lang="en-KZ" sz="1000" dirty="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dirty="0">
                          <a:solidFill>
                            <a:srgbClr val="000000"/>
                          </a:solidFill>
                          <a:effectLst/>
                          <a:latin typeface="Helvetica Neue" panose="02000503000000020004" pitchFamily="2" charset="0"/>
                        </a:rPr>
                        <a:t>0.29728</a:t>
                      </a:r>
                      <a:endParaRPr lang="en-KZ" sz="1000" dirty="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0.20426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0.07837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2.0733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2.32515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1.73347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0.00143152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0.00143152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dirty="0">
                          <a:solidFill>
                            <a:srgbClr val="000000"/>
                          </a:solidFill>
                          <a:effectLst/>
                          <a:latin typeface="Helvetica Neue" panose="02000503000000020004" pitchFamily="2" charset="0"/>
                        </a:rPr>
                        <a:t>0.00143152</a:t>
                      </a:r>
                      <a:endParaRPr lang="en-KZ" sz="1000" dirty="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8965146"/>
                  </a:ext>
                </a:extLst>
              </a:tr>
              <a:tr h="98517">
                <a:tc>
                  <a:txBody>
                    <a:bodyPr/>
                    <a:lstStyle/>
                    <a:p>
                      <a:pPr>
                        <a:buNone/>
                      </a:pPr>
                      <a:r>
                        <a:rPr lang="en-KZ" sz="1000" b="1">
                          <a:solidFill>
                            <a:srgbClr val="000000"/>
                          </a:solidFill>
                          <a:effectLst/>
                          <a:latin typeface="Helvetica Neue" panose="02000503000000020004" pitchFamily="2" charset="0"/>
                        </a:rPr>
                        <a:t>38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38585.5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1.8618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2.15725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1.61544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dirty="0">
                          <a:solidFill>
                            <a:srgbClr val="000000"/>
                          </a:solidFill>
                          <a:effectLst/>
                          <a:latin typeface="Helvetica Neue" panose="02000503000000020004" pitchFamily="2" charset="0"/>
                        </a:rPr>
                        <a:t>0.29397</a:t>
                      </a:r>
                      <a:endParaRPr lang="en-KZ" sz="1000" dirty="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0.37931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0.23442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0.08381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2.08995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2.21973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1.76609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0.00140318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0.00140318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0.00140318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83464695"/>
                  </a:ext>
                </a:extLst>
              </a:tr>
              <a:tr h="98517">
                <a:tc>
                  <a:txBody>
                    <a:bodyPr/>
                    <a:lstStyle/>
                    <a:p>
                      <a:pPr>
                        <a:buNone/>
                      </a:pPr>
                      <a:r>
                        <a:rPr lang="en-KZ" sz="1000" b="1">
                          <a:solidFill>
                            <a:srgbClr val="000000"/>
                          </a:solidFill>
                          <a:effectLst/>
                          <a:latin typeface="Helvetica Neue" panose="02000503000000020004" pitchFamily="2" charset="0"/>
                        </a:rPr>
                        <a:t>39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39391.8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1.81372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2.1497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1.58659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0.32952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0.3399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0.27133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0.09635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1.97987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2.16755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1.73143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0.00137444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0.00137444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0.00137444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17397316"/>
                  </a:ext>
                </a:extLst>
              </a:tr>
              <a:tr h="98517">
                <a:tc>
                  <a:txBody>
                    <a:bodyPr/>
                    <a:lstStyle/>
                    <a:p>
                      <a:pPr>
                        <a:buNone/>
                      </a:pPr>
                      <a:r>
                        <a:rPr lang="en-KZ" sz="1000" b="1">
                          <a:solidFill>
                            <a:srgbClr val="000000"/>
                          </a:solidFill>
                          <a:effectLst/>
                          <a:latin typeface="Helvetica Neue" panose="02000503000000020004" pitchFamily="2" charset="0"/>
                        </a:rPr>
                        <a:t>40</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41125.2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1.81156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2.10266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1.59687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0.31607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0.34236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0.24233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0.08808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2.07229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2.21708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1.76754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0.00134535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0.00134535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0.00134535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69715541"/>
                  </a:ext>
                </a:extLst>
              </a:tr>
              <a:tr h="98517">
                <a:tc>
                  <a:txBody>
                    <a:bodyPr/>
                    <a:lstStyle/>
                    <a:p>
                      <a:pPr>
                        <a:buNone/>
                      </a:pPr>
                      <a:r>
                        <a:rPr lang="en-KZ" sz="1000" b="1">
                          <a:solidFill>
                            <a:srgbClr val="000000"/>
                          </a:solidFill>
                          <a:effectLst/>
                          <a:latin typeface="Helvetica Neue" panose="02000503000000020004" pitchFamily="2" charset="0"/>
                        </a:rPr>
                        <a:t>41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41925.6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1.84635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2.14913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1.60743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0.29751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0.3399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0.24249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0.0856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2.06993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2.20918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1.7963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0.00131593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0.00131593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0.00131593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6189358"/>
                  </a:ext>
                </a:extLst>
              </a:tr>
              <a:tr h="98517">
                <a:tc>
                  <a:txBody>
                    <a:bodyPr/>
                    <a:lstStyle/>
                    <a:p>
                      <a:pPr>
                        <a:buNone/>
                      </a:pPr>
                      <a:r>
                        <a:rPr lang="en-KZ" sz="1000" b="1">
                          <a:solidFill>
                            <a:srgbClr val="000000"/>
                          </a:solidFill>
                          <a:effectLst/>
                          <a:latin typeface="Helvetica Neue" panose="02000503000000020004" pitchFamily="2" charset="0"/>
                        </a:rPr>
                        <a:t>42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42738.5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1.81007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2.13043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1.5899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0.27985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0.31527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0.2094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0.07968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2.07097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2.24645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1.77177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0.0012862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0.0012862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0.0012862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06331311"/>
                  </a:ext>
                </a:extLst>
              </a:tr>
              <a:tr h="98517">
                <a:tc>
                  <a:txBody>
                    <a:bodyPr/>
                    <a:lstStyle/>
                    <a:p>
                      <a:pPr>
                        <a:buNone/>
                      </a:pPr>
                      <a:r>
                        <a:rPr lang="en-KZ" sz="1000" b="1">
                          <a:solidFill>
                            <a:srgbClr val="000000"/>
                          </a:solidFill>
                          <a:effectLst/>
                          <a:latin typeface="Helvetica Neue" panose="02000503000000020004" pitchFamily="2" charset="0"/>
                        </a:rPr>
                        <a:t>43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43519.3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1.77353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2.06905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1.57509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0.29122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0.30788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0.20861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0.07932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2.04914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2.20619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1.75294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0.0012562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0.0012562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0.0012562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9763470"/>
                  </a:ext>
                </a:extLst>
              </a:tr>
              <a:tr h="98517">
                <a:tc>
                  <a:txBody>
                    <a:bodyPr/>
                    <a:lstStyle/>
                    <a:p>
                      <a:pPr>
                        <a:buNone/>
                      </a:pPr>
                      <a:r>
                        <a:rPr lang="en-KZ" sz="1000" b="1">
                          <a:solidFill>
                            <a:srgbClr val="000000"/>
                          </a:solidFill>
                          <a:effectLst/>
                          <a:latin typeface="Helvetica Neue" panose="02000503000000020004" pitchFamily="2" charset="0"/>
                        </a:rPr>
                        <a:t>44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44287.2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1.75386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2.05086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1.55779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0.31252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0.41651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0.27049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0.09529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2.08777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2.11576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1.75339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0.00122596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0.00122596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0.00122596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8385545"/>
                  </a:ext>
                </a:extLst>
              </a:tr>
              <a:tr h="98517">
                <a:tc>
                  <a:txBody>
                    <a:bodyPr/>
                    <a:lstStyle/>
                    <a:p>
                      <a:pPr>
                        <a:buNone/>
                      </a:pPr>
                      <a:r>
                        <a:rPr lang="en-KZ" sz="1000" b="1">
                          <a:solidFill>
                            <a:srgbClr val="000000"/>
                          </a:solidFill>
                          <a:effectLst/>
                          <a:latin typeface="Helvetica Neue" panose="02000503000000020004" pitchFamily="2" charset="0"/>
                        </a:rPr>
                        <a:t>45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45058.1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1.76277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2.01865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1.54565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0.32039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0.3202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0.23251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0.08371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2.15507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2.30271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1.78905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0.00119551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0.00119551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0.00119551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24554103"/>
                  </a:ext>
                </a:extLst>
              </a:tr>
              <a:tr h="98517">
                <a:tc>
                  <a:txBody>
                    <a:bodyPr/>
                    <a:lstStyle/>
                    <a:p>
                      <a:pPr>
                        <a:buNone/>
                      </a:pPr>
                      <a:r>
                        <a:rPr lang="en-KZ" sz="1000" b="1">
                          <a:solidFill>
                            <a:srgbClr val="000000"/>
                          </a:solidFill>
                          <a:effectLst/>
                          <a:latin typeface="Helvetica Neue" panose="02000503000000020004" pitchFamily="2" charset="0"/>
                        </a:rPr>
                        <a:t>46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45832.9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1.73968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1.99753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1.54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0.32823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0.31527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0.23398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0.08008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2.10026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2.23208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1.81068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0.00116487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0.00116487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0.00116487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6804469"/>
                  </a:ext>
                </a:extLst>
              </a:tr>
              <a:tr h="98517">
                <a:tc>
                  <a:txBody>
                    <a:bodyPr/>
                    <a:lstStyle/>
                    <a:p>
                      <a:pPr>
                        <a:buNone/>
                      </a:pPr>
                      <a:r>
                        <a:rPr lang="en-KZ" sz="1000" b="1">
                          <a:solidFill>
                            <a:srgbClr val="000000"/>
                          </a:solidFill>
                          <a:effectLst/>
                          <a:latin typeface="Helvetica Neue" panose="02000503000000020004" pitchFamily="2" charset="0"/>
                        </a:rPr>
                        <a:t>47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46607.9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1.76258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2.01105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1.55897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0.266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0.34901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0.21493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0.08483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2.12226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2.22155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1.83172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0.00113408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0.00113408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dirty="0">
                          <a:solidFill>
                            <a:srgbClr val="000000"/>
                          </a:solidFill>
                          <a:effectLst/>
                          <a:latin typeface="Helvetica Neue" panose="02000503000000020004" pitchFamily="2" charset="0"/>
                        </a:rPr>
                        <a:t>0.00113408</a:t>
                      </a:r>
                      <a:endParaRPr lang="en-KZ" sz="1000" dirty="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84473448"/>
                  </a:ext>
                </a:extLst>
              </a:tr>
              <a:tr h="98517">
                <a:tc>
                  <a:txBody>
                    <a:bodyPr/>
                    <a:lstStyle/>
                    <a:p>
                      <a:pPr>
                        <a:buNone/>
                      </a:pPr>
                      <a:r>
                        <a:rPr lang="en-KZ" sz="1000" b="1">
                          <a:solidFill>
                            <a:srgbClr val="000000"/>
                          </a:solidFill>
                          <a:effectLst/>
                          <a:latin typeface="Helvetica Neue" panose="02000503000000020004" pitchFamily="2" charset="0"/>
                        </a:rPr>
                        <a:t>48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47380</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1.70371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1.96682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1.53579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0.32742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0.39655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0.26807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0.09736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2.02218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2.14355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1.73666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0.00110317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0.00110317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0.00110317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36197590"/>
                  </a:ext>
                </a:extLst>
              </a:tr>
              <a:tr h="98517">
                <a:tc>
                  <a:txBody>
                    <a:bodyPr/>
                    <a:lstStyle/>
                    <a:p>
                      <a:pPr>
                        <a:buNone/>
                      </a:pPr>
                      <a:r>
                        <a:rPr lang="en-KZ" sz="1000" b="1">
                          <a:solidFill>
                            <a:srgbClr val="000000"/>
                          </a:solidFill>
                          <a:effectLst/>
                          <a:latin typeface="Helvetica Neue" panose="02000503000000020004" pitchFamily="2" charset="0"/>
                        </a:rPr>
                        <a:t>49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48148.9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1.75817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2.00637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1.54556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0.32163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0.31034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0.24733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0.09078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2.09518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2.25581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1.80119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0.00107216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0.00107216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0.00107216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4094648"/>
                  </a:ext>
                </a:extLst>
              </a:tr>
              <a:tr h="98517">
                <a:tc>
                  <a:txBody>
                    <a:bodyPr/>
                    <a:lstStyle/>
                    <a:p>
                      <a:pPr>
                        <a:buNone/>
                      </a:pPr>
                      <a:r>
                        <a:rPr lang="en-KZ" sz="1000" b="1">
                          <a:solidFill>
                            <a:srgbClr val="000000"/>
                          </a:solidFill>
                          <a:effectLst/>
                          <a:latin typeface="Helvetica Neue" panose="02000503000000020004" pitchFamily="2" charset="0"/>
                        </a:rPr>
                        <a:t>50</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48916.1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1.70334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1.95716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1.50132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0.3279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0.32266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0.26095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0.08682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2.07669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2.13953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1.79332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0.0010411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0.0010411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0.0010411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4833608"/>
                  </a:ext>
                </a:extLst>
              </a:tr>
              <a:tr h="98517">
                <a:tc>
                  <a:txBody>
                    <a:bodyPr/>
                    <a:lstStyle/>
                    <a:p>
                      <a:pPr>
                        <a:buNone/>
                      </a:pPr>
                      <a:r>
                        <a:rPr lang="en-KZ" sz="1000" b="1">
                          <a:solidFill>
                            <a:srgbClr val="000000"/>
                          </a:solidFill>
                          <a:effectLst/>
                          <a:latin typeface="Helvetica Neue" panose="02000503000000020004" pitchFamily="2" charset="0"/>
                        </a:rPr>
                        <a:t>51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49683.4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1.65268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1.92526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1.50205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0.34206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0.34483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0.27429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0.09894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2.01231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2.09742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1.72529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0.00101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0.00101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0.00101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20675898"/>
                  </a:ext>
                </a:extLst>
              </a:tr>
              <a:tr h="194307">
                <a:tc>
                  <a:txBody>
                    <a:bodyPr/>
                    <a:lstStyle/>
                    <a:p>
                      <a:pPr>
                        <a:buNone/>
                      </a:pPr>
                      <a:r>
                        <a:rPr lang="en-KZ" sz="1000" b="1">
                          <a:solidFill>
                            <a:srgbClr val="000000"/>
                          </a:solidFill>
                          <a:effectLst/>
                          <a:latin typeface="Helvetica Neue" panose="02000503000000020004" pitchFamily="2" charset="0"/>
                        </a:rPr>
                        <a:t>52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50457.3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1.72069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1.95961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1.53844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0.29017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0.33005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0.24082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0.08464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2.09841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2.27792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1.76004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0.000978903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0.000978903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0.000978903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25266191"/>
                  </a:ext>
                </a:extLst>
              </a:tr>
              <a:tr h="194307">
                <a:tc>
                  <a:txBody>
                    <a:bodyPr/>
                    <a:lstStyle/>
                    <a:p>
                      <a:pPr>
                        <a:buNone/>
                      </a:pPr>
                      <a:r>
                        <a:rPr lang="en-KZ" sz="1000" b="1">
                          <a:solidFill>
                            <a:srgbClr val="000000"/>
                          </a:solidFill>
                          <a:effectLst/>
                          <a:latin typeface="Helvetica Neue" panose="02000503000000020004" pitchFamily="2" charset="0"/>
                        </a:rPr>
                        <a:t>53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51234.4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1.64352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1.86327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1.48021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0.32746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0.37685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0.27568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0.09741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2.09267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2.1594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1.817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0.000947837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0.000947837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0.000947837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5769430"/>
                  </a:ext>
                </a:extLst>
              </a:tr>
              <a:tr h="194307">
                <a:tc>
                  <a:txBody>
                    <a:bodyPr/>
                    <a:lstStyle/>
                    <a:p>
                      <a:pPr>
                        <a:buNone/>
                      </a:pPr>
                      <a:r>
                        <a:rPr lang="en-KZ" sz="1000" b="1">
                          <a:solidFill>
                            <a:srgbClr val="000000"/>
                          </a:solidFill>
                          <a:effectLst/>
                          <a:latin typeface="Helvetica Neue" panose="02000503000000020004" pitchFamily="2" charset="0"/>
                        </a:rPr>
                        <a:t>54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52011.8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1.66635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1.87783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1.48842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0.32368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0.34483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0.26528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0.0976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2.03431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2.0959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1.76777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0.000916833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0.000916833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0.000916833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39947367"/>
                  </a:ext>
                </a:extLst>
              </a:tr>
              <a:tr h="98517">
                <a:tc>
                  <a:txBody>
                    <a:bodyPr/>
                    <a:lstStyle/>
                    <a:p>
                      <a:pPr>
                        <a:buNone/>
                      </a:pPr>
                      <a:r>
                        <a:rPr lang="en-KZ" sz="1000" b="1">
                          <a:solidFill>
                            <a:srgbClr val="000000"/>
                          </a:solidFill>
                          <a:effectLst/>
                          <a:latin typeface="Helvetica Neue" panose="02000503000000020004" pitchFamily="2" charset="0"/>
                        </a:rPr>
                        <a:t>55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52780.6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1.62771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1.82729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1.47617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0.34583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0.38424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0.25902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0.09857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2.11503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2.11266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1.85051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0.00088592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0.00088592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0.00088592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87263396"/>
                  </a:ext>
                </a:extLst>
              </a:tr>
              <a:tr h="98517">
                <a:tc>
                  <a:txBody>
                    <a:bodyPr/>
                    <a:lstStyle/>
                    <a:p>
                      <a:pPr>
                        <a:buNone/>
                      </a:pPr>
                      <a:r>
                        <a:rPr lang="en-KZ" sz="1000" b="1">
                          <a:solidFill>
                            <a:srgbClr val="000000"/>
                          </a:solidFill>
                          <a:effectLst/>
                          <a:latin typeface="Helvetica Neue" panose="02000503000000020004" pitchFamily="2" charset="0"/>
                        </a:rPr>
                        <a:t>56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53548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1.62415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1.78394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1.47519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0.36575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0.39163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0.29835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0.11367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2.08981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2.0245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1.81014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0.00085513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0.00085513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0.00085513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7148836"/>
                  </a:ext>
                </a:extLst>
              </a:tr>
              <a:tr h="194307">
                <a:tc>
                  <a:txBody>
                    <a:bodyPr/>
                    <a:lstStyle/>
                    <a:p>
                      <a:pPr>
                        <a:buNone/>
                      </a:pPr>
                      <a:r>
                        <a:rPr lang="en-KZ" sz="1000" b="1">
                          <a:solidFill>
                            <a:srgbClr val="000000"/>
                          </a:solidFill>
                          <a:effectLst/>
                          <a:latin typeface="Helvetica Neue" panose="02000503000000020004" pitchFamily="2" charset="0"/>
                        </a:rPr>
                        <a:t>57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54315.7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1.62085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1.79717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1.47648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0.35203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0.37735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0.26291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0.0991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2.10973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2.07792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1.85405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0.000824492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0.000824492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0.000824492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56949500"/>
                  </a:ext>
                </a:extLst>
              </a:tr>
              <a:tr h="194307">
                <a:tc>
                  <a:txBody>
                    <a:bodyPr/>
                    <a:lstStyle/>
                    <a:p>
                      <a:pPr>
                        <a:buNone/>
                      </a:pPr>
                      <a:r>
                        <a:rPr lang="en-KZ" sz="1000" b="1">
                          <a:solidFill>
                            <a:srgbClr val="000000"/>
                          </a:solidFill>
                          <a:effectLst/>
                          <a:latin typeface="Helvetica Neue" panose="02000503000000020004" pitchFamily="2" charset="0"/>
                        </a:rPr>
                        <a:t>58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55082.1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1.63102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1.7968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1.46826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0.35195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0.39655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0.28377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0.10259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2.10718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2.05836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1.82145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0.000794038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0.000794038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0.000794038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806304"/>
                  </a:ext>
                </a:extLst>
              </a:tr>
              <a:tr h="194307">
                <a:tc>
                  <a:txBody>
                    <a:bodyPr/>
                    <a:lstStyle/>
                    <a:p>
                      <a:pPr>
                        <a:buNone/>
                      </a:pPr>
                      <a:r>
                        <a:rPr lang="en-KZ" sz="1000" b="1">
                          <a:solidFill>
                            <a:srgbClr val="000000"/>
                          </a:solidFill>
                          <a:effectLst/>
                          <a:latin typeface="Helvetica Neue" panose="02000503000000020004" pitchFamily="2" charset="0"/>
                        </a:rPr>
                        <a:t>59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55849.5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1.59752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1.82929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1.4615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0.38791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0.40148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0.30285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0.11167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2.04519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2.02821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1.78281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0.000763797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0.000763797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0.000763797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97086908"/>
                  </a:ext>
                </a:extLst>
              </a:tr>
              <a:tr h="194307">
                <a:tc>
                  <a:txBody>
                    <a:bodyPr/>
                    <a:lstStyle/>
                    <a:p>
                      <a:pPr>
                        <a:buNone/>
                      </a:pPr>
                      <a:r>
                        <a:rPr lang="en-KZ" sz="1000" b="1">
                          <a:solidFill>
                            <a:srgbClr val="000000"/>
                          </a:solidFill>
                          <a:effectLst/>
                          <a:latin typeface="Helvetica Neue" panose="02000503000000020004" pitchFamily="2" charset="0"/>
                        </a:rPr>
                        <a:t>60</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56621.6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1.60072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1.75323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1.45367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0.34468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0.37192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0.29571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0.11223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2.0499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2.06773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1.77416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0.000733799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0.000733799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0.000733799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0383077"/>
                  </a:ext>
                </a:extLst>
              </a:tr>
              <a:tr h="194307">
                <a:tc>
                  <a:txBody>
                    <a:bodyPr/>
                    <a:lstStyle/>
                    <a:p>
                      <a:pPr>
                        <a:buNone/>
                      </a:pPr>
                      <a:r>
                        <a:rPr lang="en-KZ" sz="1000" b="1">
                          <a:solidFill>
                            <a:srgbClr val="000000"/>
                          </a:solidFill>
                          <a:effectLst/>
                          <a:latin typeface="Helvetica Neue" panose="02000503000000020004" pitchFamily="2" charset="0"/>
                        </a:rPr>
                        <a:t>61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57391.8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1.59274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1.74747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1.45153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0.33947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0.37685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0.27822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0.10566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2.07655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2.04179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1.80668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0.000704073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0.000704073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0.000704073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2422990"/>
                  </a:ext>
                </a:extLst>
              </a:tr>
              <a:tr h="194307">
                <a:tc>
                  <a:txBody>
                    <a:bodyPr/>
                    <a:lstStyle/>
                    <a:p>
                      <a:pPr>
                        <a:buNone/>
                      </a:pPr>
                      <a:r>
                        <a:rPr lang="en-KZ" sz="1000" b="1">
                          <a:solidFill>
                            <a:srgbClr val="000000"/>
                          </a:solidFill>
                          <a:effectLst/>
                          <a:latin typeface="Helvetica Neue" panose="02000503000000020004" pitchFamily="2" charset="0"/>
                        </a:rPr>
                        <a:t>62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58163.4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1.58631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1.75647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1.46287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0.32088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0.37438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0.26515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0.10747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2.09345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2.22403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1.78088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0.000674649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0.000674649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0.000674649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32819779"/>
                  </a:ext>
                </a:extLst>
              </a:tr>
              <a:tr h="194307">
                <a:tc>
                  <a:txBody>
                    <a:bodyPr/>
                    <a:lstStyle/>
                    <a:p>
                      <a:pPr>
                        <a:buNone/>
                      </a:pPr>
                      <a:r>
                        <a:rPr lang="en-KZ" sz="1000" b="1">
                          <a:solidFill>
                            <a:srgbClr val="000000"/>
                          </a:solidFill>
                          <a:effectLst/>
                          <a:latin typeface="Helvetica Neue" panose="02000503000000020004" pitchFamily="2" charset="0"/>
                        </a:rPr>
                        <a:t>63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58927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1.55086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1.72372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1.4263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0.34473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0.41379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0.27638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0.10497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2.09208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2.04288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1.80092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0.000645557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0.000645557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0.000645557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9290380"/>
                  </a:ext>
                </a:extLst>
              </a:tr>
              <a:tr h="194307">
                <a:tc>
                  <a:txBody>
                    <a:bodyPr/>
                    <a:lstStyle/>
                    <a:p>
                      <a:pPr>
                        <a:buNone/>
                      </a:pPr>
                      <a:r>
                        <a:rPr lang="en-KZ" sz="1000" b="1">
                          <a:solidFill>
                            <a:srgbClr val="000000"/>
                          </a:solidFill>
                          <a:effectLst/>
                          <a:latin typeface="Helvetica Neue" panose="02000503000000020004" pitchFamily="2" charset="0"/>
                        </a:rPr>
                        <a:t>64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59690.6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1.55394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1.68359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1.42357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0.31718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0.40887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0.24915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0.09505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2.12596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2.11937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1.85345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0.000616824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0.000616824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0.000616824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8567064"/>
                  </a:ext>
                </a:extLst>
              </a:tr>
              <a:tr h="194307">
                <a:tc>
                  <a:txBody>
                    <a:bodyPr/>
                    <a:lstStyle/>
                    <a:p>
                      <a:pPr>
                        <a:buNone/>
                      </a:pPr>
                      <a:r>
                        <a:rPr lang="en-KZ" sz="1000" b="1">
                          <a:solidFill>
                            <a:srgbClr val="000000"/>
                          </a:solidFill>
                          <a:effectLst/>
                          <a:latin typeface="Helvetica Neue" panose="02000503000000020004" pitchFamily="2" charset="0"/>
                        </a:rPr>
                        <a:t>65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60455.8</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1.54273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1.65741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1.43455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0.33614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0.43775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0.2917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0.1093</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2.07999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1.99559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1.82027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0.000588479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0.000588479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0.000588479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6460448"/>
                  </a:ext>
                </a:extLst>
              </a:tr>
              <a:tr h="194307">
                <a:tc>
                  <a:txBody>
                    <a:bodyPr/>
                    <a:lstStyle/>
                    <a:p>
                      <a:pPr>
                        <a:buNone/>
                      </a:pPr>
                      <a:r>
                        <a:rPr lang="en-KZ" sz="1000" b="1">
                          <a:solidFill>
                            <a:srgbClr val="000000"/>
                          </a:solidFill>
                          <a:effectLst/>
                          <a:latin typeface="Helvetica Neue" panose="02000503000000020004" pitchFamily="2" charset="0"/>
                        </a:rPr>
                        <a:t>66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buNone/>
                      </a:pPr>
                      <a:r>
                        <a:rPr lang="en-KZ" sz="1000">
                          <a:solidFill>
                            <a:srgbClr val="000000"/>
                          </a:solidFill>
                          <a:effectLst/>
                          <a:latin typeface="Helvetica Neue" panose="02000503000000020004" pitchFamily="2" charset="0"/>
                        </a:rPr>
                        <a:t>61222.4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1.4922</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1.62944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1.39041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0.36015</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0.40887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0.27787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0.1006</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2.1687</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2.07724</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1.90061</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0.000560549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a:solidFill>
                            <a:srgbClr val="000000"/>
                          </a:solidFill>
                          <a:effectLst/>
                          <a:latin typeface="Helvetica Neue" panose="02000503000000020004" pitchFamily="2" charset="0"/>
                        </a:rPr>
                        <a:t>0.000560549</a:t>
                      </a:r>
                      <a:endParaRPr lang="en-KZ" sz="100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buNone/>
                      </a:pPr>
                      <a:r>
                        <a:rPr lang="en-KZ" sz="1000" dirty="0">
                          <a:solidFill>
                            <a:srgbClr val="000000"/>
                          </a:solidFill>
                          <a:effectLst/>
                          <a:latin typeface="Helvetica Neue" panose="02000503000000020004" pitchFamily="2" charset="0"/>
                        </a:rPr>
                        <a:t>0.000560549</a:t>
                      </a:r>
                      <a:endParaRPr lang="en-KZ" sz="1000" dirty="0">
                        <a:effectLst/>
                      </a:endParaRPr>
                    </a:p>
                  </a:txBody>
                  <a:tcPr marL="2169" marR="2169" marT="2169" marB="216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82916780"/>
                  </a:ext>
                </a:extLst>
              </a:tr>
            </a:tbl>
          </a:graphicData>
        </a:graphic>
      </p:graphicFrame>
    </p:spTree>
    <p:extLst>
      <p:ext uri="{BB962C8B-B14F-4D97-AF65-F5344CB8AC3E}">
        <p14:creationId xmlns:p14="http://schemas.microsoft.com/office/powerpoint/2010/main" val="3468459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30522-667A-124E-90D2-2E13C4F51C2B}"/>
            </a:ext>
          </a:extLst>
        </p:cNvPr>
        <p:cNvGrpSpPr/>
        <p:nvPr/>
      </p:nvGrpSpPr>
      <p:grpSpPr>
        <a:xfrm>
          <a:off x="0" y="0"/>
          <a:ext cx="0" cy="0"/>
          <a:chOff x="0" y="0"/>
          <a:chExt cx="0" cy="0"/>
        </a:xfrm>
      </p:grpSpPr>
      <p:pic>
        <p:nvPicPr>
          <p:cNvPr id="5" name="Video 4" descr="Bird's Eye View Of People Walking">
            <a:extLst>
              <a:ext uri="{FF2B5EF4-FFF2-40B4-BE49-F238E27FC236}">
                <a16:creationId xmlns:a16="http://schemas.microsoft.com/office/drawing/2014/main" id="{F77C83DB-B571-BA4F-1363-32B73E40E0B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a:fillRect/>
          </a:stretch>
        </p:blipFill>
        <p:spPr>
          <a:xfrm>
            <a:off x="-3047" y="10"/>
            <a:ext cx="12191999" cy="6857990"/>
          </a:xfrm>
          <a:prstGeom prst="rect">
            <a:avLst/>
          </a:prstGeom>
        </p:spPr>
      </p:pic>
      <p:sp>
        <p:nvSpPr>
          <p:cNvPr id="2" name="Title 1">
            <a:extLst>
              <a:ext uri="{FF2B5EF4-FFF2-40B4-BE49-F238E27FC236}">
                <a16:creationId xmlns:a16="http://schemas.microsoft.com/office/drawing/2014/main" id="{DC2F3DD8-11E9-A3CC-6619-6D22AADB92B2}"/>
              </a:ext>
            </a:extLst>
          </p:cNvPr>
          <p:cNvSpPr>
            <a:spLocks noGrp="1"/>
          </p:cNvSpPr>
          <p:nvPr>
            <p:ph type="ctrTitle"/>
          </p:nvPr>
        </p:nvSpPr>
        <p:spPr>
          <a:xfrm>
            <a:off x="1063752" y="1101727"/>
            <a:ext cx="10058400" cy="3574778"/>
          </a:xfrm>
          <a:effectLst>
            <a:outerShdw blurRad="50800" dist="38100" dir="2700000" algn="tl" rotWithShape="0">
              <a:prstClr val="black">
                <a:alpha val="40000"/>
              </a:prstClr>
            </a:outerShdw>
          </a:effectLst>
        </p:spPr>
        <p:txBody>
          <a:bodyPr>
            <a:normAutofit/>
          </a:bodyPr>
          <a:lstStyle/>
          <a:p>
            <a:r>
              <a:rPr lang="en-KZ" sz="5200" dirty="0">
                <a:solidFill>
                  <a:srgbClr val="FFFFFF"/>
                </a:solidFill>
              </a:rPr>
              <a:t>Session 3</a:t>
            </a:r>
            <a:br>
              <a:rPr lang="en-KZ" sz="5200" dirty="0">
                <a:solidFill>
                  <a:srgbClr val="FFFFFF"/>
                </a:solidFill>
              </a:rPr>
            </a:br>
            <a:br>
              <a:rPr lang="en-KZ" sz="5200" dirty="0">
                <a:solidFill>
                  <a:srgbClr val="FFFFFF"/>
                </a:solidFill>
              </a:rPr>
            </a:br>
            <a:br>
              <a:rPr lang="en-KZ" sz="5200" dirty="0">
                <a:solidFill>
                  <a:srgbClr val="FFFFFF"/>
                </a:solidFill>
              </a:rPr>
            </a:br>
            <a:r>
              <a:rPr lang="en-KZ" sz="5200" dirty="0">
                <a:solidFill>
                  <a:srgbClr val="FFFFFF"/>
                </a:solidFill>
              </a:rPr>
              <a:t>Nano</a:t>
            </a:r>
          </a:p>
        </p:txBody>
      </p:sp>
    </p:spTree>
    <p:extLst>
      <p:ext uri="{BB962C8B-B14F-4D97-AF65-F5344CB8AC3E}">
        <p14:creationId xmlns:p14="http://schemas.microsoft.com/office/powerpoint/2010/main" val="96276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467DC29-8E97-BC8A-9FD5-180007750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513" y="378711"/>
            <a:ext cx="4414283" cy="31247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3CB3AA2-5B26-3EB6-549B-162EEFF9F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787" y="378712"/>
            <a:ext cx="4414282" cy="31247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082BD66-557D-AF1A-0F7A-38CBA0F82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8787" y="3503428"/>
            <a:ext cx="4625183" cy="32740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DA5CF77C-E787-7C09-3096-2F06249014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1715" y="3503428"/>
            <a:ext cx="4414285" cy="31247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09E60A-FA96-78D8-D96A-42EADFCC52EE}"/>
              </a:ext>
            </a:extLst>
          </p:cNvPr>
          <p:cNvSpPr txBox="1"/>
          <p:nvPr/>
        </p:nvSpPr>
        <p:spPr>
          <a:xfrm>
            <a:off x="282313" y="818707"/>
            <a:ext cx="1266244" cy="369332"/>
          </a:xfrm>
          <a:prstGeom prst="rect">
            <a:avLst/>
          </a:prstGeom>
          <a:noFill/>
        </p:spPr>
        <p:txBody>
          <a:bodyPr wrap="none" rtlCol="0">
            <a:spAutoFit/>
          </a:bodyPr>
          <a:lstStyle/>
          <a:p>
            <a:r>
              <a:rPr lang="en-KZ" dirty="0"/>
              <a:t>Quick train</a:t>
            </a:r>
          </a:p>
        </p:txBody>
      </p:sp>
      <p:sp>
        <p:nvSpPr>
          <p:cNvPr id="10" name="TextBox 9">
            <a:extLst>
              <a:ext uri="{FF2B5EF4-FFF2-40B4-BE49-F238E27FC236}">
                <a16:creationId xmlns:a16="http://schemas.microsoft.com/office/drawing/2014/main" id="{9F6095F4-2836-0C71-1570-3741D82B6DA3}"/>
              </a:ext>
            </a:extLst>
          </p:cNvPr>
          <p:cNvSpPr txBox="1"/>
          <p:nvPr/>
        </p:nvSpPr>
        <p:spPr>
          <a:xfrm>
            <a:off x="9143114" y="1670981"/>
            <a:ext cx="6097772" cy="3145733"/>
          </a:xfrm>
          <a:prstGeom prst="rect">
            <a:avLst/>
          </a:prstGeom>
          <a:noFill/>
        </p:spPr>
        <p:txBody>
          <a:bodyPr wrap="square">
            <a:spAutoFit/>
          </a:bodyPr>
          <a:lstStyle/>
          <a:p>
            <a:pPr algn="l">
              <a:lnSpc>
                <a:spcPts val="1425"/>
              </a:lnSpc>
              <a:buNone/>
            </a:pPr>
            <a:r>
              <a:rPr lang="en-US" sz="800" b="0" i="0" u="none" strike="noStrike" dirty="0">
                <a:solidFill>
                  <a:srgbClr val="008000"/>
                </a:solidFill>
                <a:effectLst/>
                <a:latin typeface="Courier New" panose="02070309020205020404" pitchFamily="49" charset="0"/>
              </a:rPr>
              <a:t># TRAINING_CONFIG = {</a:t>
            </a:r>
            <a:endParaRPr lang="en-US" sz="800" b="0" i="0" u="none" strike="noStrike" dirty="0">
              <a:solidFill>
                <a:srgbClr val="000000"/>
              </a:solidFill>
              <a:effectLst/>
              <a:latin typeface="Courier New" panose="02070309020205020404" pitchFamily="49" charset="0"/>
            </a:endParaRPr>
          </a:p>
          <a:p>
            <a:pPr algn="l">
              <a:lnSpc>
                <a:spcPts val="1425"/>
              </a:lnSpc>
              <a:buNone/>
            </a:pPr>
            <a:r>
              <a:rPr lang="en-US" sz="800" b="0" i="0" u="none" strike="noStrike" dirty="0">
                <a:solidFill>
                  <a:srgbClr val="008000"/>
                </a:solidFill>
                <a:effectLst/>
                <a:latin typeface="Courier New" panose="02070309020205020404" pitchFamily="49" charset="0"/>
              </a:rPr>
              <a:t># 'model': 'yolov10n.pt', # Nano model (fastest)</a:t>
            </a:r>
            <a:endParaRPr lang="en-US" sz="800" b="0" i="0" u="none" strike="noStrike" dirty="0">
              <a:solidFill>
                <a:srgbClr val="000000"/>
              </a:solidFill>
              <a:effectLst/>
              <a:latin typeface="Courier New" panose="02070309020205020404" pitchFamily="49" charset="0"/>
            </a:endParaRPr>
          </a:p>
          <a:p>
            <a:pPr algn="l">
              <a:lnSpc>
                <a:spcPts val="1425"/>
              </a:lnSpc>
              <a:buNone/>
            </a:pPr>
            <a:r>
              <a:rPr lang="en-US" sz="800" b="0" i="0" u="none" strike="noStrike" dirty="0">
                <a:solidFill>
                  <a:srgbClr val="008000"/>
                </a:solidFill>
                <a:effectLst/>
                <a:latin typeface="Courier New" panose="02070309020205020404" pitchFamily="49" charset="0"/>
              </a:rPr>
              <a:t># 'epochs': 10, # Quick training</a:t>
            </a:r>
            <a:endParaRPr lang="en-US" sz="800" b="0" i="0" u="none" strike="noStrike" dirty="0">
              <a:solidFill>
                <a:srgbClr val="000000"/>
              </a:solidFill>
              <a:effectLst/>
              <a:latin typeface="Courier New" panose="02070309020205020404" pitchFamily="49" charset="0"/>
            </a:endParaRPr>
          </a:p>
          <a:p>
            <a:pPr algn="l">
              <a:lnSpc>
                <a:spcPts val="1425"/>
              </a:lnSpc>
              <a:buNone/>
            </a:pPr>
            <a:r>
              <a:rPr lang="en-US" sz="800" b="0" i="0" u="none" strike="noStrike" dirty="0">
                <a:solidFill>
                  <a:srgbClr val="008000"/>
                </a:solidFill>
                <a:effectLst/>
                <a:latin typeface="Courier New" panose="02070309020205020404" pitchFamily="49" charset="0"/>
              </a:rPr>
              <a:t># 'batch': 16, # Good for T4 GPU</a:t>
            </a:r>
            <a:endParaRPr lang="en-US" sz="800" b="0" i="0" u="none" strike="noStrike" dirty="0">
              <a:solidFill>
                <a:srgbClr val="000000"/>
              </a:solidFill>
              <a:effectLst/>
              <a:latin typeface="Courier New" panose="02070309020205020404" pitchFamily="49" charset="0"/>
            </a:endParaRPr>
          </a:p>
          <a:p>
            <a:pPr algn="l">
              <a:lnSpc>
                <a:spcPts val="1425"/>
              </a:lnSpc>
              <a:buNone/>
            </a:pPr>
            <a:r>
              <a:rPr lang="en-US" sz="800" b="0" i="0" u="none" strike="noStrike" dirty="0">
                <a:solidFill>
                  <a:srgbClr val="008000"/>
                </a:solidFill>
                <a:effectLst/>
                <a:latin typeface="Courier New" panose="02070309020205020404" pitchFamily="49" charset="0"/>
              </a:rPr>
              <a:t># '</a:t>
            </a:r>
            <a:r>
              <a:rPr lang="en-US" sz="800" b="0" i="0" u="none" strike="noStrike" dirty="0" err="1">
                <a:solidFill>
                  <a:srgbClr val="008000"/>
                </a:solidFill>
                <a:effectLst/>
                <a:latin typeface="Courier New" panose="02070309020205020404" pitchFamily="49" charset="0"/>
              </a:rPr>
              <a:t>imgsz</a:t>
            </a:r>
            <a:r>
              <a:rPr lang="en-US" sz="800" b="0" i="0" u="none" strike="noStrike" dirty="0">
                <a:solidFill>
                  <a:srgbClr val="008000"/>
                </a:solidFill>
                <a:effectLst/>
                <a:latin typeface="Courier New" panose="02070309020205020404" pitchFamily="49" charset="0"/>
              </a:rPr>
              <a:t>': 640, # Standard resolution</a:t>
            </a:r>
            <a:endParaRPr lang="en-US" sz="800" b="0" i="0" u="none" strike="noStrike" dirty="0">
              <a:solidFill>
                <a:srgbClr val="000000"/>
              </a:solidFill>
              <a:effectLst/>
              <a:latin typeface="Courier New" panose="02070309020205020404" pitchFamily="49" charset="0"/>
            </a:endParaRPr>
          </a:p>
          <a:p>
            <a:pPr algn="l">
              <a:lnSpc>
                <a:spcPts val="1425"/>
              </a:lnSpc>
              <a:buNone/>
            </a:pPr>
            <a:r>
              <a:rPr lang="en-US" sz="800" b="0" i="0" u="none" strike="noStrike" dirty="0">
                <a:solidFill>
                  <a:srgbClr val="008000"/>
                </a:solidFill>
                <a:effectLst/>
                <a:latin typeface="Courier New" panose="02070309020205020404" pitchFamily="49" charset="0"/>
              </a:rPr>
              <a:t># 'device': '</a:t>
            </a:r>
            <a:r>
              <a:rPr lang="en-US" sz="800" b="0" i="0" u="none" strike="noStrike" dirty="0" err="1">
                <a:solidFill>
                  <a:srgbClr val="008000"/>
                </a:solidFill>
                <a:effectLst/>
                <a:latin typeface="Courier New" panose="02070309020205020404" pitchFamily="49" charset="0"/>
              </a:rPr>
              <a:t>cuda</a:t>
            </a:r>
            <a:r>
              <a:rPr lang="en-US" sz="800" b="0" i="0" u="none" strike="noStrike" dirty="0">
                <a:solidFill>
                  <a:srgbClr val="008000"/>
                </a:solidFill>
                <a:effectLst/>
                <a:latin typeface="Courier New" panose="02070309020205020404" pitchFamily="49" charset="0"/>
              </a:rPr>
              <a:t>',</a:t>
            </a:r>
            <a:endParaRPr lang="en-US" sz="800" b="0" i="0" u="none" strike="noStrike" dirty="0">
              <a:solidFill>
                <a:srgbClr val="000000"/>
              </a:solidFill>
              <a:effectLst/>
              <a:latin typeface="Courier New" panose="02070309020205020404" pitchFamily="49" charset="0"/>
            </a:endParaRPr>
          </a:p>
          <a:p>
            <a:pPr algn="l">
              <a:lnSpc>
                <a:spcPts val="1425"/>
              </a:lnSpc>
              <a:buNone/>
            </a:pPr>
            <a:r>
              <a:rPr lang="en-US" sz="800" b="0" i="0" u="none" strike="noStrike" dirty="0">
                <a:solidFill>
                  <a:srgbClr val="008000"/>
                </a:solidFill>
                <a:effectLst/>
                <a:latin typeface="Courier New" panose="02070309020205020404" pitchFamily="49" charset="0"/>
              </a:rPr>
              <a:t># 'project': '</a:t>
            </a:r>
            <a:r>
              <a:rPr lang="en-US" sz="800" b="0" i="0" u="none" strike="noStrike" dirty="0" err="1">
                <a:solidFill>
                  <a:srgbClr val="008000"/>
                </a:solidFill>
                <a:effectLst/>
                <a:latin typeface="Courier New" panose="02070309020205020404" pitchFamily="49" charset="0"/>
              </a:rPr>
              <a:t>stenosis_colab</a:t>
            </a:r>
            <a:r>
              <a:rPr lang="en-US" sz="800" b="0" i="0" u="none" strike="noStrike" dirty="0">
                <a:solidFill>
                  <a:srgbClr val="008000"/>
                </a:solidFill>
                <a:effectLst/>
                <a:latin typeface="Courier New" panose="02070309020205020404" pitchFamily="49" charset="0"/>
              </a:rPr>
              <a:t>',</a:t>
            </a:r>
            <a:endParaRPr lang="en-US" sz="800" b="0" i="0" u="none" strike="noStrike" dirty="0">
              <a:solidFill>
                <a:srgbClr val="000000"/>
              </a:solidFill>
              <a:effectLst/>
              <a:latin typeface="Courier New" panose="02070309020205020404" pitchFamily="49" charset="0"/>
            </a:endParaRPr>
          </a:p>
          <a:p>
            <a:pPr algn="l">
              <a:lnSpc>
                <a:spcPts val="1425"/>
              </a:lnSpc>
              <a:buNone/>
            </a:pPr>
            <a:r>
              <a:rPr lang="en-US" sz="800" b="0" i="0" u="none" strike="noStrike" dirty="0">
                <a:solidFill>
                  <a:srgbClr val="008000"/>
                </a:solidFill>
                <a:effectLst/>
                <a:latin typeface="Courier New" panose="02070309020205020404" pitchFamily="49" charset="0"/>
              </a:rPr>
              <a:t># 'name': </a:t>
            </a:r>
            <a:r>
              <a:rPr lang="en-US" sz="800" b="0" i="0" u="none" strike="noStrike" dirty="0" err="1">
                <a:solidFill>
                  <a:srgbClr val="008000"/>
                </a:solidFill>
                <a:effectLst/>
                <a:latin typeface="Courier New" panose="02070309020205020404" pitchFamily="49" charset="0"/>
              </a:rPr>
              <a:t>f'fast_training</a:t>
            </a:r>
            <a:r>
              <a:rPr lang="en-US" sz="800" b="0" i="0" u="none" strike="noStrike" dirty="0">
                <a:solidFill>
                  <a:srgbClr val="008000"/>
                </a:solidFill>
                <a:effectLst/>
                <a:latin typeface="Courier New" panose="02070309020205020404" pitchFamily="49" charset="0"/>
              </a:rPr>
              <a:t>_{</a:t>
            </a:r>
            <a:r>
              <a:rPr lang="en-US" sz="800" b="0" i="0" u="none" strike="noStrike" dirty="0" err="1">
                <a:solidFill>
                  <a:srgbClr val="008000"/>
                </a:solidFill>
                <a:effectLst/>
                <a:latin typeface="Courier New" panose="02070309020205020404" pitchFamily="49" charset="0"/>
              </a:rPr>
              <a:t>datetime.now</a:t>
            </a:r>
            <a:r>
              <a:rPr lang="en-US" sz="800" b="0" i="0" u="none" strike="noStrike" dirty="0">
                <a:solidFill>
                  <a:srgbClr val="008000"/>
                </a:solidFill>
                <a:effectLst/>
                <a:latin typeface="Courier New" panose="02070309020205020404" pitchFamily="49" charset="0"/>
              </a:rPr>
              <a:t>().</a:t>
            </a:r>
            <a:r>
              <a:rPr lang="en-US" sz="800" b="0" i="0" u="none" strike="noStrike" dirty="0" err="1">
                <a:solidFill>
                  <a:srgbClr val="008000"/>
                </a:solidFill>
                <a:effectLst/>
                <a:latin typeface="Courier New" panose="02070309020205020404" pitchFamily="49" charset="0"/>
              </a:rPr>
              <a:t>strftime</a:t>
            </a:r>
            <a:r>
              <a:rPr lang="en-US" sz="800" b="0" i="0" u="none" strike="noStrike" dirty="0">
                <a:solidFill>
                  <a:srgbClr val="008000"/>
                </a:solidFill>
                <a:effectLst/>
                <a:latin typeface="Courier New" panose="02070309020205020404" pitchFamily="49" charset="0"/>
              </a:rPr>
              <a:t>("%H%M")}',</a:t>
            </a:r>
            <a:endParaRPr lang="en-US" sz="800" b="0" i="0" u="none" strike="noStrike" dirty="0">
              <a:solidFill>
                <a:srgbClr val="000000"/>
              </a:solidFill>
              <a:effectLst/>
              <a:latin typeface="Courier New" panose="02070309020205020404" pitchFamily="49" charset="0"/>
            </a:endParaRPr>
          </a:p>
          <a:p>
            <a:pPr algn="l">
              <a:lnSpc>
                <a:spcPts val="1425"/>
              </a:lnSpc>
              <a:buNone/>
            </a:pPr>
            <a:r>
              <a:rPr lang="en-US" sz="800" b="0" i="0" u="none" strike="noStrike" dirty="0">
                <a:solidFill>
                  <a:srgbClr val="008000"/>
                </a:solidFill>
                <a:effectLst/>
                <a:latin typeface="Courier New" panose="02070309020205020404" pitchFamily="49" charset="0"/>
              </a:rPr>
              <a:t># 'patience': 5,</a:t>
            </a:r>
            <a:endParaRPr lang="en-US" sz="800" b="0" i="0" u="none" strike="noStrike" dirty="0">
              <a:solidFill>
                <a:srgbClr val="000000"/>
              </a:solidFill>
              <a:effectLst/>
              <a:latin typeface="Courier New" panose="02070309020205020404" pitchFamily="49" charset="0"/>
            </a:endParaRPr>
          </a:p>
          <a:p>
            <a:pPr algn="l">
              <a:lnSpc>
                <a:spcPts val="1425"/>
              </a:lnSpc>
              <a:buNone/>
            </a:pPr>
            <a:r>
              <a:rPr lang="en-US" sz="800" b="0" i="0" u="none" strike="noStrike" dirty="0">
                <a:solidFill>
                  <a:srgbClr val="008000"/>
                </a:solidFill>
                <a:effectLst/>
                <a:latin typeface="Courier New" panose="02070309020205020404" pitchFamily="49" charset="0"/>
              </a:rPr>
              <a:t># '</a:t>
            </a:r>
            <a:r>
              <a:rPr lang="en-US" sz="800" b="0" i="0" u="none" strike="noStrike" dirty="0" err="1">
                <a:solidFill>
                  <a:srgbClr val="008000"/>
                </a:solidFill>
                <a:effectLst/>
                <a:latin typeface="Courier New" panose="02070309020205020404" pitchFamily="49" charset="0"/>
              </a:rPr>
              <a:t>save_period</a:t>
            </a:r>
            <a:r>
              <a:rPr lang="en-US" sz="800" b="0" i="0" u="none" strike="noStrike" dirty="0">
                <a:solidFill>
                  <a:srgbClr val="008000"/>
                </a:solidFill>
                <a:effectLst/>
                <a:latin typeface="Courier New" panose="02070309020205020404" pitchFamily="49" charset="0"/>
              </a:rPr>
              <a:t>': 2,</a:t>
            </a:r>
            <a:endParaRPr lang="en-US" sz="800" b="0" i="0" u="none" strike="noStrike" dirty="0">
              <a:solidFill>
                <a:srgbClr val="000000"/>
              </a:solidFill>
              <a:effectLst/>
              <a:latin typeface="Courier New" panose="02070309020205020404" pitchFamily="49" charset="0"/>
            </a:endParaRPr>
          </a:p>
          <a:p>
            <a:pPr algn="l">
              <a:lnSpc>
                <a:spcPts val="1425"/>
              </a:lnSpc>
              <a:buNone/>
            </a:pPr>
            <a:r>
              <a:rPr lang="en-US" sz="800" b="0" i="0" u="none" strike="noStrike" dirty="0">
                <a:solidFill>
                  <a:srgbClr val="008000"/>
                </a:solidFill>
                <a:effectLst/>
                <a:latin typeface="Courier New" panose="02070309020205020404" pitchFamily="49" charset="0"/>
              </a:rPr>
              <a:t># 'verbose': True,</a:t>
            </a:r>
            <a:endParaRPr lang="en-US" sz="800" b="0" i="0" u="none" strike="noStrike" dirty="0">
              <a:solidFill>
                <a:srgbClr val="000000"/>
              </a:solidFill>
              <a:effectLst/>
              <a:latin typeface="Courier New" panose="02070309020205020404" pitchFamily="49" charset="0"/>
            </a:endParaRPr>
          </a:p>
          <a:p>
            <a:pPr algn="l">
              <a:lnSpc>
                <a:spcPts val="1425"/>
              </a:lnSpc>
              <a:buNone/>
            </a:pPr>
            <a:r>
              <a:rPr lang="en-US" sz="800" b="0" i="0" u="none" strike="noStrike" dirty="0">
                <a:solidFill>
                  <a:srgbClr val="008000"/>
                </a:solidFill>
                <a:effectLst/>
                <a:latin typeface="Courier New" panose="02070309020205020404" pitchFamily="49" charset="0"/>
              </a:rPr>
              <a:t># 'plots': True,</a:t>
            </a:r>
            <a:endParaRPr lang="en-US" sz="800" b="0" i="0" u="none" strike="noStrike" dirty="0">
              <a:solidFill>
                <a:srgbClr val="000000"/>
              </a:solidFill>
              <a:effectLst/>
              <a:latin typeface="Courier New" panose="02070309020205020404" pitchFamily="49" charset="0"/>
            </a:endParaRPr>
          </a:p>
          <a:p>
            <a:pPr algn="l">
              <a:lnSpc>
                <a:spcPts val="1425"/>
              </a:lnSpc>
              <a:buNone/>
            </a:pPr>
            <a:r>
              <a:rPr lang="en-US" sz="800" b="0" i="0" u="none" strike="noStrike" dirty="0">
                <a:solidFill>
                  <a:srgbClr val="008000"/>
                </a:solidFill>
                <a:effectLst/>
                <a:latin typeface="Courier New" panose="02070309020205020404" pitchFamily="49" charset="0"/>
              </a:rPr>
              <a:t># '</a:t>
            </a:r>
            <a:r>
              <a:rPr lang="en-US" sz="800" b="0" i="0" u="none" strike="noStrike" dirty="0" err="1">
                <a:solidFill>
                  <a:srgbClr val="008000"/>
                </a:solidFill>
                <a:effectLst/>
                <a:latin typeface="Courier New" panose="02070309020205020404" pitchFamily="49" charset="0"/>
              </a:rPr>
              <a:t>val</a:t>
            </a:r>
            <a:r>
              <a:rPr lang="en-US" sz="800" b="0" i="0" u="none" strike="noStrike" dirty="0">
                <a:solidFill>
                  <a:srgbClr val="008000"/>
                </a:solidFill>
                <a:effectLst/>
                <a:latin typeface="Courier New" panose="02070309020205020404" pitchFamily="49" charset="0"/>
              </a:rPr>
              <a:t>': True,</a:t>
            </a:r>
            <a:endParaRPr lang="en-US" sz="800" b="0" i="0" u="none" strike="noStrike" dirty="0">
              <a:solidFill>
                <a:srgbClr val="000000"/>
              </a:solidFill>
              <a:effectLst/>
              <a:latin typeface="Courier New" panose="02070309020205020404" pitchFamily="49" charset="0"/>
            </a:endParaRPr>
          </a:p>
          <a:p>
            <a:pPr algn="l">
              <a:lnSpc>
                <a:spcPts val="1425"/>
              </a:lnSpc>
              <a:buNone/>
            </a:pPr>
            <a:r>
              <a:rPr lang="en-US" sz="800" b="0" i="0" u="none" strike="noStrike" dirty="0">
                <a:solidFill>
                  <a:srgbClr val="008000"/>
                </a:solidFill>
                <a:effectLst/>
                <a:latin typeface="Courier New" panose="02070309020205020404" pitchFamily="49" charset="0"/>
              </a:rPr>
              <a:t># 'cache': True, # Cache for speed</a:t>
            </a:r>
            <a:endParaRPr lang="en-US" sz="800" b="0" i="0" u="none" strike="noStrike" dirty="0">
              <a:solidFill>
                <a:srgbClr val="000000"/>
              </a:solidFill>
              <a:effectLst/>
              <a:latin typeface="Courier New" panose="02070309020205020404" pitchFamily="49" charset="0"/>
            </a:endParaRPr>
          </a:p>
          <a:p>
            <a:pPr algn="l">
              <a:lnSpc>
                <a:spcPts val="1425"/>
              </a:lnSpc>
              <a:buNone/>
            </a:pPr>
            <a:r>
              <a:rPr lang="en-US" sz="800" b="0" i="0" u="none" strike="noStrike" dirty="0">
                <a:solidFill>
                  <a:srgbClr val="008000"/>
                </a:solidFill>
                <a:effectLst/>
                <a:latin typeface="Courier New" panose="02070309020205020404" pitchFamily="49" charset="0"/>
              </a:rPr>
              <a:t># 'workers': 2,</a:t>
            </a:r>
            <a:endParaRPr lang="en-US" sz="800" b="0" i="0" u="none" strike="noStrike" dirty="0">
              <a:solidFill>
                <a:srgbClr val="000000"/>
              </a:solidFill>
              <a:effectLst/>
              <a:latin typeface="Courier New" panose="02070309020205020404" pitchFamily="49" charset="0"/>
            </a:endParaRPr>
          </a:p>
          <a:p>
            <a:pPr algn="l">
              <a:lnSpc>
                <a:spcPts val="1425"/>
              </a:lnSpc>
              <a:buNone/>
            </a:pPr>
            <a:r>
              <a:rPr lang="en-US" sz="800" b="0" i="0" u="none" strike="noStrike" dirty="0">
                <a:solidFill>
                  <a:srgbClr val="008000"/>
                </a:solidFill>
                <a:effectLst/>
                <a:latin typeface="Courier New" panose="02070309020205020404" pitchFamily="49" charset="0"/>
              </a:rPr>
              <a:t># 'amp': True # Mixed precision for speed</a:t>
            </a:r>
            <a:endParaRPr lang="en-US" sz="800" b="0" i="0" u="none" strike="noStrike" dirty="0">
              <a:solidFill>
                <a:srgbClr val="000000"/>
              </a:solidFill>
              <a:effectLst/>
              <a:latin typeface="Courier New" panose="02070309020205020404" pitchFamily="49" charset="0"/>
            </a:endParaRPr>
          </a:p>
          <a:p>
            <a:pPr algn="l">
              <a:lnSpc>
                <a:spcPts val="1425"/>
              </a:lnSpc>
            </a:pPr>
            <a:r>
              <a:rPr lang="en-US" sz="800" b="0" i="0" u="none" strike="noStrike" dirty="0">
                <a:solidFill>
                  <a:srgbClr val="008000"/>
                </a:solidFill>
                <a:effectLst/>
                <a:latin typeface="Courier New" panose="02070309020205020404" pitchFamily="49" charset="0"/>
              </a:rPr>
              <a:t># }</a:t>
            </a:r>
            <a:endParaRPr lang="en-US" sz="800" b="0" i="0" u="none" strike="noStrike"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78564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C6450F4-E889-BF4A-36CA-D81E7641C8D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1054100" y="704850"/>
            <a:ext cx="10083800" cy="5448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EBCD8F9-C219-D080-C0FB-0685B754CD8B}"/>
              </a:ext>
            </a:extLst>
          </p:cNvPr>
          <p:cNvSpPr txBox="1"/>
          <p:nvPr/>
        </p:nvSpPr>
        <p:spPr>
          <a:xfrm>
            <a:off x="282313" y="818707"/>
            <a:ext cx="1266244" cy="369332"/>
          </a:xfrm>
          <a:prstGeom prst="rect">
            <a:avLst/>
          </a:prstGeom>
          <a:noFill/>
        </p:spPr>
        <p:txBody>
          <a:bodyPr wrap="none" rtlCol="0">
            <a:spAutoFit/>
          </a:bodyPr>
          <a:lstStyle/>
          <a:p>
            <a:r>
              <a:rPr lang="en-KZ" dirty="0"/>
              <a:t>Quick train</a:t>
            </a:r>
          </a:p>
        </p:txBody>
      </p:sp>
    </p:spTree>
    <p:extLst>
      <p:ext uri="{BB962C8B-B14F-4D97-AF65-F5344CB8AC3E}">
        <p14:creationId xmlns:p14="http://schemas.microsoft.com/office/powerpoint/2010/main" val="143444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8B4313E-84B7-63BA-6F2D-E9B58A4BDA2A}"/>
              </a:ext>
            </a:extLst>
          </p:cNvPr>
          <p:cNvSpPr>
            <a:spLocks noGrp="1"/>
          </p:cNvSpPr>
          <p:nvPr>
            <p:ph type="title"/>
          </p:nvPr>
        </p:nvSpPr>
        <p:spPr>
          <a:xfrm>
            <a:off x="198197" y="0"/>
            <a:ext cx="10515600" cy="1325563"/>
          </a:xfrm>
        </p:spPr>
        <p:txBody>
          <a:bodyPr/>
          <a:lstStyle/>
          <a:p>
            <a:r>
              <a:rPr lang="en-KZ" dirty="0"/>
              <a:t>Better training</a:t>
            </a:r>
          </a:p>
        </p:txBody>
      </p:sp>
      <p:pic>
        <p:nvPicPr>
          <p:cNvPr id="11" name="Picture 10" descr="A graph of a confidence curve&#10;&#10;AI-generated content may be incorrect.">
            <a:extLst>
              <a:ext uri="{FF2B5EF4-FFF2-40B4-BE49-F238E27FC236}">
                <a16:creationId xmlns:a16="http://schemas.microsoft.com/office/drawing/2014/main" id="{6CBF60DC-340D-7C0F-0092-5D4506C8F7C0}"/>
              </a:ext>
            </a:extLst>
          </p:cNvPr>
          <p:cNvPicPr>
            <a:picLocks noChangeAspect="1"/>
          </p:cNvPicPr>
          <p:nvPr/>
        </p:nvPicPr>
        <p:blipFill>
          <a:blip r:embed="rId2"/>
          <a:stretch>
            <a:fillRect/>
          </a:stretch>
        </p:blipFill>
        <p:spPr>
          <a:xfrm>
            <a:off x="3604455" y="906716"/>
            <a:ext cx="4323021" cy="2882014"/>
          </a:xfrm>
          <a:prstGeom prst="rect">
            <a:avLst/>
          </a:prstGeom>
        </p:spPr>
      </p:pic>
      <p:pic>
        <p:nvPicPr>
          <p:cNvPr id="13" name="Picture 12" descr="A graph showing the growth of a stock market&#10;&#10;AI-generated content may be incorrect.">
            <a:extLst>
              <a:ext uri="{FF2B5EF4-FFF2-40B4-BE49-F238E27FC236}">
                <a16:creationId xmlns:a16="http://schemas.microsoft.com/office/drawing/2014/main" id="{C880E2D4-E7D2-61BA-87FD-6B7D3A840691}"/>
              </a:ext>
            </a:extLst>
          </p:cNvPr>
          <p:cNvPicPr>
            <a:picLocks noChangeAspect="1"/>
          </p:cNvPicPr>
          <p:nvPr/>
        </p:nvPicPr>
        <p:blipFill>
          <a:blip r:embed="rId3"/>
          <a:stretch>
            <a:fillRect/>
          </a:stretch>
        </p:blipFill>
        <p:spPr>
          <a:xfrm>
            <a:off x="7927476" y="949246"/>
            <a:ext cx="4284922" cy="2856614"/>
          </a:xfrm>
          <a:prstGeom prst="rect">
            <a:avLst/>
          </a:prstGeom>
        </p:spPr>
      </p:pic>
      <p:pic>
        <p:nvPicPr>
          <p:cNvPr id="15" name="Picture 14" descr="A graph of a graph&#10;&#10;AI-generated content may be incorrect.">
            <a:extLst>
              <a:ext uri="{FF2B5EF4-FFF2-40B4-BE49-F238E27FC236}">
                <a16:creationId xmlns:a16="http://schemas.microsoft.com/office/drawing/2014/main" id="{36A0C911-5627-E3A6-A4FD-7688E11A203B}"/>
              </a:ext>
            </a:extLst>
          </p:cNvPr>
          <p:cNvPicPr>
            <a:picLocks noChangeAspect="1"/>
          </p:cNvPicPr>
          <p:nvPr/>
        </p:nvPicPr>
        <p:blipFill>
          <a:blip r:embed="rId4"/>
          <a:stretch>
            <a:fillRect/>
          </a:stretch>
        </p:blipFill>
        <p:spPr>
          <a:xfrm>
            <a:off x="3604454" y="3678865"/>
            <a:ext cx="4477193" cy="2984795"/>
          </a:xfrm>
          <a:prstGeom prst="rect">
            <a:avLst/>
          </a:prstGeom>
        </p:spPr>
      </p:pic>
      <p:pic>
        <p:nvPicPr>
          <p:cNvPr id="17" name="Picture 16" descr="A graph of a graph&#10;&#10;AI-generated content may be incorrect.">
            <a:extLst>
              <a:ext uri="{FF2B5EF4-FFF2-40B4-BE49-F238E27FC236}">
                <a16:creationId xmlns:a16="http://schemas.microsoft.com/office/drawing/2014/main" id="{CA90E6C4-AAAE-D67E-D813-B536B7F48B36}"/>
              </a:ext>
            </a:extLst>
          </p:cNvPr>
          <p:cNvPicPr>
            <a:picLocks noChangeAspect="1"/>
          </p:cNvPicPr>
          <p:nvPr/>
        </p:nvPicPr>
        <p:blipFill>
          <a:blip r:embed="rId5"/>
          <a:stretch>
            <a:fillRect/>
          </a:stretch>
        </p:blipFill>
        <p:spPr>
          <a:xfrm>
            <a:off x="7927475" y="3848390"/>
            <a:ext cx="4284923" cy="2856615"/>
          </a:xfrm>
          <a:prstGeom prst="rect">
            <a:avLst/>
          </a:prstGeom>
        </p:spPr>
      </p:pic>
      <p:sp>
        <p:nvSpPr>
          <p:cNvPr id="19" name="TextBox 18">
            <a:extLst>
              <a:ext uri="{FF2B5EF4-FFF2-40B4-BE49-F238E27FC236}">
                <a16:creationId xmlns:a16="http://schemas.microsoft.com/office/drawing/2014/main" id="{B332C12B-661D-1329-E810-0AD0CCDD7057}"/>
              </a:ext>
            </a:extLst>
          </p:cNvPr>
          <p:cNvSpPr txBox="1"/>
          <p:nvPr/>
        </p:nvSpPr>
        <p:spPr>
          <a:xfrm>
            <a:off x="14185" y="1120490"/>
            <a:ext cx="6124352" cy="4222951"/>
          </a:xfrm>
          <a:prstGeom prst="rect">
            <a:avLst/>
          </a:prstGeom>
          <a:noFill/>
        </p:spPr>
        <p:txBody>
          <a:bodyPr wrap="square">
            <a:spAutoFit/>
          </a:bodyPr>
          <a:lstStyle/>
          <a:p>
            <a:pPr algn="l">
              <a:lnSpc>
                <a:spcPts val="1425"/>
              </a:lnSpc>
              <a:buNone/>
            </a:pPr>
            <a:r>
              <a:rPr lang="en-US" sz="1000" b="0" i="0" u="none" strike="noStrike" dirty="0">
                <a:solidFill>
                  <a:srgbClr val="008000"/>
                </a:solidFill>
                <a:effectLst/>
                <a:latin typeface="Courier New" panose="02070309020205020404" pitchFamily="49" charset="0"/>
              </a:rPr>
              <a:t># MEDICAL_CONFIG = {</a:t>
            </a:r>
            <a:endParaRPr lang="en-US" sz="1000" b="0" i="0" u="none" strike="noStrike" dirty="0">
              <a:solidFill>
                <a:srgbClr val="000000"/>
              </a:solidFill>
              <a:effectLst/>
              <a:latin typeface="Courier New" panose="02070309020205020404" pitchFamily="49" charset="0"/>
            </a:endParaRPr>
          </a:p>
          <a:p>
            <a:pPr algn="l">
              <a:lnSpc>
                <a:spcPts val="1425"/>
              </a:lnSpc>
              <a:buNone/>
            </a:pPr>
            <a:r>
              <a:rPr lang="en-US" sz="1000" b="0" i="0" u="none" strike="noStrike" dirty="0">
                <a:solidFill>
                  <a:srgbClr val="008000"/>
                </a:solidFill>
                <a:effectLst/>
                <a:latin typeface="Courier New" panose="02070309020205020404" pitchFamily="49" charset="0"/>
              </a:rPr>
              <a:t># 'model': 'yolov10s.pt', # Small model (better than nano)</a:t>
            </a:r>
            <a:endParaRPr lang="en-US" sz="1000" b="0" i="0" u="none" strike="noStrike" dirty="0">
              <a:solidFill>
                <a:srgbClr val="000000"/>
              </a:solidFill>
              <a:effectLst/>
              <a:latin typeface="Courier New" panose="02070309020205020404" pitchFamily="49" charset="0"/>
            </a:endParaRPr>
          </a:p>
          <a:p>
            <a:pPr algn="l">
              <a:lnSpc>
                <a:spcPts val="1425"/>
              </a:lnSpc>
              <a:buNone/>
            </a:pPr>
            <a:r>
              <a:rPr lang="en-US" sz="1000" b="0" i="0" u="none" strike="noStrike" dirty="0">
                <a:solidFill>
                  <a:srgbClr val="008000"/>
                </a:solidFill>
                <a:effectLst/>
                <a:latin typeface="Courier New" panose="02070309020205020404" pitchFamily="49" charset="0"/>
              </a:rPr>
              <a:t># 'epochs': 100, # Much longer training</a:t>
            </a:r>
            <a:endParaRPr lang="en-US" sz="1000" b="0" i="0" u="none" strike="noStrike" dirty="0">
              <a:solidFill>
                <a:srgbClr val="000000"/>
              </a:solidFill>
              <a:effectLst/>
              <a:latin typeface="Courier New" panose="02070309020205020404" pitchFamily="49" charset="0"/>
            </a:endParaRPr>
          </a:p>
          <a:p>
            <a:pPr algn="l">
              <a:lnSpc>
                <a:spcPts val="1425"/>
              </a:lnSpc>
              <a:buNone/>
            </a:pPr>
            <a:r>
              <a:rPr lang="en-US" sz="1000" b="0" i="0" u="none" strike="noStrike" dirty="0">
                <a:solidFill>
                  <a:srgbClr val="008000"/>
                </a:solidFill>
                <a:effectLst/>
                <a:latin typeface="Courier New" panose="02070309020205020404" pitchFamily="49" charset="0"/>
              </a:rPr>
              <a:t># 'batch': 8, # Smaller batch for stability</a:t>
            </a:r>
            <a:endParaRPr lang="en-US" sz="1000" b="0" i="0" u="none" strike="noStrike" dirty="0">
              <a:solidFill>
                <a:srgbClr val="000000"/>
              </a:solidFill>
              <a:effectLst/>
              <a:latin typeface="Courier New" panose="02070309020205020404" pitchFamily="49" charset="0"/>
            </a:endParaRPr>
          </a:p>
          <a:p>
            <a:pPr algn="l">
              <a:lnSpc>
                <a:spcPts val="1425"/>
              </a:lnSpc>
              <a:buNone/>
            </a:pPr>
            <a:r>
              <a:rPr lang="en-US" sz="1000" b="0" i="0" u="none" strike="noStrike" dirty="0">
                <a:solidFill>
                  <a:srgbClr val="008000"/>
                </a:solidFill>
                <a:effectLst/>
                <a:latin typeface="Courier New" panose="02070309020205020404" pitchFamily="49" charset="0"/>
              </a:rPr>
              <a:t># '</a:t>
            </a:r>
            <a:r>
              <a:rPr lang="en-US" sz="1000" b="0" i="0" u="none" strike="noStrike" dirty="0" err="1">
                <a:solidFill>
                  <a:srgbClr val="008000"/>
                </a:solidFill>
                <a:effectLst/>
                <a:latin typeface="Courier New" panose="02070309020205020404" pitchFamily="49" charset="0"/>
              </a:rPr>
              <a:t>imgsz</a:t>
            </a:r>
            <a:r>
              <a:rPr lang="en-US" sz="1000" b="0" i="0" u="none" strike="noStrike" dirty="0">
                <a:solidFill>
                  <a:srgbClr val="008000"/>
                </a:solidFill>
                <a:effectLst/>
                <a:latin typeface="Courier New" panose="02070309020205020404" pitchFamily="49" charset="0"/>
              </a:rPr>
              <a:t>': 640,</a:t>
            </a:r>
            <a:endParaRPr lang="en-US" sz="1000" b="0" i="0" u="none" strike="noStrike" dirty="0">
              <a:solidFill>
                <a:srgbClr val="000000"/>
              </a:solidFill>
              <a:effectLst/>
              <a:latin typeface="Courier New" panose="02070309020205020404" pitchFamily="49" charset="0"/>
            </a:endParaRPr>
          </a:p>
          <a:p>
            <a:pPr algn="l">
              <a:lnSpc>
                <a:spcPts val="1425"/>
              </a:lnSpc>
              <a:buNone/>
            </a:pPr>
            <a:r>
              <a:rPr lang="en-US" sz="1000" b="0" i="0" u="none" strike="noStrike" dirty="0">
                <a:solidFill>
                  <a:srgbClr val="008000"/>
                </a:solidFill>
                <a:effectLst/>
                <a:latin typeface="Courier New" panose="02070309020205020404" pitchFamily="49" charset="0"/>
              </a:rPr>
              <a:t># 'device': '</a:t>
            </a:r>
            <a:r>
              <a:rPr lang="en-US" sz="1000" b="0" i="0" u="none" strike="noStrike" dirty="0" err="1">
                <a:solidFill>
                  <a:srgbClr val="008000"/>
                </a:solidFill>
                <a:effectLst/>
                <a:latin typeface="Courier New" panose="02070309020205020404" pitchFamily="49" charset="0"/>
              </a:rPr>
              <a:t>cuda</a:t>
            </a:r>
            <a:r>
              <a:rPr lang="en-US" sz="1000" b="0" i="0" u="none" strike="noStrike" dirty="0">
                <a:solidFill>
                  <a:srgbClr val="008000"/>
                </a:solidFill>
                <a:effectLst/>
                <a:latin typeface="Courier New" panose="02070309020205020404" pitchFamily="49" charset="0"/>
              </a:rPr>
              <a:t>',</a:t>
            </a:r>
            <a:endParaRPr lang="en-US" sz="1000" b="0" i="0" u="none" strike="noStrike" dirty="0">
              <a:solidFill>
                <a:srgbClr val="000000"/>
              </a:solidFill>
              <a:effectLst/>
              <a:latin typeface="Courier New" panose="02070309020205020404" pitchFamily="49" charset="0"/>
            </a:endParaRPr>
          </a:p>
          <a:p>
            <a:pPr algn="l">
              <a:lnSpc>
                <a:spcPts val="1425"/>
              </a:lnSpc>
              <a:buNone/>
            </a:pPr>
            <a:r>
              <a:rPr lang="en-US" sz="1000" b="0" i="0" u="none" strike="noStrike" dirty="0">
                <a:solidFill>
                  <a:srgbClr val="008000"/>
                </a:solidFill>
                <a:effectLst/>
                <a:latin typeface="Courier New" panose="02070309020205020404" pitchFamily="49" charset="0"/>
              </a:rPr>
              <a:t># 'project': '</a:t>
            </a:r>
            <a:r>
              <a:rPr lang="en-US" sz="1000" b="0" i="0" u="none" strike="noStrike" dirty="0" err="1">
                <a:solidFill>
                  <a:srgbClr val="008000"/>
                </a:solidFill>
                <a:effectLst/>
                <a:latin typeface="Courier New" panose="02070309020205020404" pitchFamily="49" charset="0"/>
              </a:rPr>
              <a:t>medical_stenosis</a:t>
            </a:r>
            <a:r>
              <a:rPr lang="en-US" sz="1000" b="0" i="0" u="none" strike="noStrike" dirty="0">
                <a:solidFill>
                  <a:srgbClr val="008000"/>
                </a:solidFill>
                <a:effectLst/>
                <a:latin typeface="Courier New" panose="02070309020205020404" pitchFamily="49" charset="0"/>
              </a:rPr>
              <a:t>',</a:t>
            </a:r>
            <a:endParaRPr lang="en-US" sz="1000" b="0" i="0" u="none" strike="noStrike" dirty="0">
              <a:solidFill>
                <a:srgbClr val="000000"/>
              </a:solidFill>
              <a:effectLst/>
              <a:latin typeface="Courier New" panose="02070309020205020404" pitchFamily="49" charset="0"/>
            </a:endParaRPr>
          </a:p>
          <a:p>
            <a:pPr algn="l">
              <a:lnSpc>
                <a:spcPts val="1425"/>
              </a:lnSpc>
              <a:buNone/>
            </a:pPr>
            <a:r>
              <a:rPr lang="en-US" sz="1000" b="0" i="0" u="none" strike="noStrike" dirty="0">
                <a:solidFill>
                  <a:srgbClr val="008000"/>
                </a:solidFill>
                <a:effectLst/>
                <a:latin typeface="Courier New" panose="02070309020205020404" pitchFamily="49" charset="0"/>
              </a:rPr>
              <a:t># 'name': </a:t>
            </a:r>
            <a:r>
              <a:rPr lang="en-US" sz="1000" b="0" i="0" u="none" strike="noStrike" dirty="0" err="1">
                <a:solidFill>
                  <a:srgbClr val="008000"/>
                </a:solidFill>
                <a:effectLst/>
                <a:latin typeface="Courier New" panose="02070309020205020404" pitchFamily="49" charset="0"/>
              </a:rPr>
              <a:t>f'medical_training</a:t>
            </a:r>
            <a:r>
              <a:rPr lang="en-US" sz="1000" b="0" i="0" u="none" strike="noStrike" dirty="0">
                <a:solidFill>
                  <a:srgbClr val="008000"/>
                </a:solidFill>
                <a:effectLst/>
                <a:latin typeface="Courier New" panose="02070309020205020404" pitchFamily="49" charset="0"/>
              </a:rPr>
              <a:t>_{</a:t>
            </a:r>
            <a:r>
              <a:rPr lang="en-US" sz="1000" b="0" i="0" u="none" strike="noStrike" dirty="0" err="1">
                <a:solidFill>
                  <a:srgbClr val="008000"/>
                </a:solidFill>
                <a:effectLst/>
                <a:latin typeface="Courier New" panose="02070309020205020404" pitchFamily="49" charset="0"/>
              </a:rPr>
              <a:t>datetime.now</a:t>
            </a:r>
            <a:r>
              <a:rPr lang="en-US" sz="1000" b="0" i="0" u="none" strike="noStrike" dirty="0">
                <a:solidFill>
                  <a:srgbClr val="008000"/>
                </a:solidFill>
                <a:effectLst/>
                <a:latin typeface="Courier New" panose="02070309020205020404" pitchFamily="49" charset="0"/>
              </a:rPr>
              <a:t>().</a:t>
            </a:r>
            <a:r>
              <a:rPr lang="en-US" sz="1000" b="0" i="0" u="none" strike="noStrike" dirty="0" err="1">
                <a:solidFill>
                  <a:srgbClr val="008000"/>
                </a:solidFill>
                <a:effectLst/>
                <a:latin typeface="Courier New" panose="02070309020205020404" pitchFamily="49" charset="0"/>
              </a:rPr>
              <a:t>strftime</a:t>
            </a:r>
            <a:r>
              <a:rPr lang="en-US" sz="1000" b="0" i="0" u="none" strike="noStrike" dirty="0">
                <a:solidFill>
                  <a:srgbClr val="008000"/>
                </a:solidFill>
                <a:effectLst/>
                <a:latin typeface="Courier New" panose="02070309020205020404" pitchFamily="49" charset="0"/>
              </a:rPr>
              <a:t>("%H%M")}',</a:t>
            </a:r>
            <a:endParaRPr lang="en-US" sz="1000" b="0" i="0" u="none" strike="noStrike" dirty="0">
              <a:solidFill>
                <a:srgbClr val="000000"/>
              </a:solidFill>
              <a:effectLst/>
              <a:latin typeface="Courier New" panose="02070309020205020404" pitchFamily="49" charset="0"/>
            </a:endParaRPr>
          </a:p>
          <a:p>
            <a:pPr algn="l">
              <a:lnSpc>
                <a:spcPts val="1425"/>
              </a:lnSpc>
              <a:buNone/>
            </a:pPr>
            <a:r>
              <a:rPr lang="en-US" sz="1000" b="0" i="0" u="none" strike="noStrike" dirty="0">
                <a:solidFill>
                  <a:srgbClr val="008000"/>
                </a:solidFill>
                <a:effectLst/>
                <a:latin typeface="Courier New" panose="02070309020205020404" pitchFamily="49" charset="0"/>
              </a:rPr>
              <a:t># 'patience': 20, # More patience</a:t>
            </a:r>
            <a:endParaRPr lang="en-US" sz="1000" b="0" i="0" u="none" strike="noStrike" dirty="0">
              <a:solidFill>
                <a:srgbClr val="000000"/>
              </a:solidFill>
              <a:effectLst/>
              <a:latin typeface="Courier New" panose="02070309020205020404" pitchFamily="49" charset="0"/>
            </a:endParaRPr>
          </a:p>
          <a:p>
            <a:pPr algn="l">
              <a:lnSpc>
                <a:spcPts val="1425"/>
              </a:lnSpc>
              <a:buNone/>
            </a:pPr>
            <a:r>
              <a:rPr lang="en-US" sz="1000" b="0" i="0" u="none" strike="noStrike" dirty="0">
                <a:solidFill>
                  <a:srgbClr val="008000"/>
                </a:solidFill>
                <a:effectLst/>
                <a:latin typeface="Courier New" panose="02070309020205020404" pitchFamily="49" charset="0"/>
              </a:rPr>
              <a:t># '</a:t>
            </a:r>
            <a:r>
              <a:rPr lang="en-US" sz="1000" b="0" i="0" u="none" strike="noStrike" dirty="0" err="1">
                <a:solidFill>
                  <a:srgbClr val="008000"/>
                </a:solidFill>
                <a:effectLst/>
                <a:latin typeface="Courier New" panose="02070309020205020404" pitchFamily="49" charset="0"/>
              </a:rPr>
              <a:t>save_period</a:t>
            </a:r>
            <a:r>
              <a:rPr lang="en-US" sz="1000" b="0" i="0" u="none" strike="noStrike" dirty="0">
                <a:solidFill>
                  <a:srgbClr val="008000"/>
                </a:solidFill>
                <a:effectLst/>
                <a:latin typeface="Courier New" panose="02070309020205020404" pitchFamily="49" charset="0"/>
              </a:rPr>
              <a:t>': 10,</a:t>
            </a:r>
            <a:endParaRPr lang="en-US" sz="1000" b="0" i="0" u="none" strike="noStrike" dirty="0">
              <a:solidFill>
                <a:srgbClr val="000000"/>
              </a:solidFill>
              <a:effectLst/>
              <a:latin typeface="Courier New" panose="02070309020205020404" pitchFamily="49" charset="0"/>
            </a:endParaRPr>
          </a:p>
          <a:p>
            <a:pPr algn="l">
              <a:lnSpc>
                <a:spcPts val="1425"/>
              </a:lnSpc>
              <a:buNone/>
            </a:pPr>
            <a:r>
              <a:rPr lang="en-US" sz="1000" b="0" i="0" u="none" strike="noStrike" dirty="0">
                <a:solidFill>
                  <a:srgbClr val="008000"/>
                </a:solidFill>
                <a:effectLst/>
                <a:latin typeface="Courier New" panose="02070309020205020404" pitchFamily="49" charset="0"/>
              </a:rPr>
              <a:t># 'verbose': True,</a:t>
            </a:r>
            <a:endParaRPr lang="en-US" sz="1000" b="0" i="0" u="none" strike="noStrike" dirty="0">
              <a:solidFill>
                <a:srgbClr val="000000"/>
              </a:solidFill>
              <a:effectLst/>
              <a:latin typeface="Courier New" panose="02070309020205020404" pitchFamily="49" charset="0"/>
            </a:endParaRPr>
          </a:p>
          <a:p>
            <a:pPr algn="l">
              <a:lnSpc>
                <a:spcPts val="1425"/>
              </a:lnSpc>
              <a:buNone/>
            </a:pPr>
            <a:r>
              <a:rPr lang="en-US" sz="1000" b="0" i="0" u="none" strike="noStrike" dirty="0">
                <a:solidFill>
                  <a:srgbClr val="008000"/>
                </a:solidFill>
                <a:effectLst/>
                <a:latin typeface="Courier New" panose="02070309020205020404" pitchFamily="49" charset="0"/>
              </a:rPr>
              <a:t># 'plots': True,</a:t>
            </a:r>
            <a:endParaRPr lang="en-US" sz="1000" b="0" i="0" u="none" strike="noStrike" dirty="0">
              <a:solidFill>
                <a:srgbClr val="000000"/>
              </a:solidFill>
              <a:effectLst/>
              <a:latin typeface="Courier New" panose="02070309020205020404" pitchFamily="49" charset="0"/>
            </a:endParaRPr>
          </a:p>
          <a:p>
            <a:pPr algn="l">
              <a:lnSpc>
                <a:spcPts val="1425"/>
              </a:lnSpc>
              <a:buNone/>
            </a:pPr>
            <a:r>
              <a:rPr lang="en-US" sz="1000" b="0" i="0" u="none" strike="noStrike" dirty="0">
                <a:solidFill>
                  <a:srgbClr val="008000"/>
                </a:solidFill>
                <a:effectLst/>
                <a:latin typeface="Courier New" panose="02070309020205020404" pitchFamily="49" charset="0"/>
              </a:rPr>
              <a:t># '</a:t>
            </a:r>
            <a:r>
              <a:rPr lang="en-US" sz="1000" b="0" i="0" u="none" strike="noStrike" dirty="0" err="1">
                <a:solidFill>
                  <a:srgbClr val="008000"/>
                </a:solidFill>
                <a:effectLst/>
                <a:latin typeface="Courier New" panose="02070309020205020404" pitchFamily="49" charset="0"/>
              </a:rPr>
              <a:t>val</a:t>
            </a:r>
            <a:r>
              <a:rPr lang="en-US" sz="1000" b="0" i="0" u="none" strike="noStrike" dirty="0">
                <a:solidFill>
                  <a:srgbClr val="008000"/>
                </a:solidFill>
                <a:effectLst/>
                <a:latin typeface="Courier New" panose="02070309020205020404" pitchFamily="49" charset="0"/>
              </a:rPr>
              <a:t>': True,</a:t>
            </a:r>
            <a:endParaRPr lang="en-US" sz="1000" b="0" i="0" u="none" strike="noStrike" dirty="0">
              <a:solidFill>
                <a:srgbClr val="000000"/>
              </a:solidFill>
              <a:effectLst/>
              <a:latin typeface="Courier New" panose="02070309020205020404" pitchFamily="49" charset="0"/>
            </a:endParaRPr>
          </a:p>
          <a:p>
            <a:pPr algn="l">
              <a:lnSpc>
                <a:spcPts val="1425"/>
              </a:lnSpc>
              <a:buNone/>
            </a:pPr>
            <a:r>
              <a:rPr lang="en-US" sz="1000" b="0" i="0" u="none" strike="noStrike" dirty="0">
                <a:solidFill>
                  <a:srgbClr val="008000"/>
                </a:solidFill>
                <a:effectLst/>
                <a:latin typeface="Courier New" panose="02070309020205020404" pitchFamily="49" charset="0"/>
              </a:rPr>
              <a:t># 'cache': 'disk', # Disk cache for stability</a:t>
            </a:r>
            <a:endParaRPr lang="en-US" sz="1000" b="0" i="0" u="none" strike="noStrike" dirty="0">
              <a:solidFill>
                <a:srgbClr val="000000"/>
              </a:solidFill>
              <a:effectLst/>
              <a:latin typeface="Courier New" panose="02070309020205020404" pitchFamily="49" charset="0"/>
            </a:endParaRPr>
          </a:p>
          <a:p>
            <a:pPr algn="l">
              <a:lnSpc>
                <a:spcPts val="1425"/>
              </a:lnSpc>
              <a:buNone/>
            </a:pPr>
            <a:r>
              <a:rPr lang="en-US" sz="1000" b="0" i="0" u="none" strike="noStrike" dirty="0">
                <a:solidFill>
                  <a:srgbClr val="008000"/>
                </a:solidFill>
                <a:effectLst/>
                <a:latin typeface="Courier New" panose="02070309020205020404" pitchFamily="49" charset="0"/>
              </a:rPr>
              <a:t># 'workers': 2,</a:t>
            </a:r>
            <a:endParaRPr lang="en-US" sz="1000" b="0" i="0" u="none" strike="noStrike" dirty="0">
              <a:solidFill>
                <a:srgbClr val="000000"/>
              </a:solidFill>
              <a:effectLst/>
              <a:latin typeface="Courier New" panose="02070309020205020404" pitchFamily="49" charset="0"/>
            </a:endParaRPr>
          </a:p>
          <a:p>
            <a:pPr algn="l">
              <a:lnSpc>
                <a:spcPts val="1425"/>
              </a:lnSpc>
              <a:buNone/>
            </a:pPr>
            <a:r>
              <a:rPr lang="en-US" sz="1000" b="0" i="0" u="none" strike="noStrike" dirty="0">
                <a:solidFill>
                  <a:srgbClr val="008000"/>
                </a:solidFill>
                <a:effectLst/>
                <a:latin typeface="Courier New" panose="02070309020205020404" pitchFamily="49" charset="0"/>
              </a:rPr>
              <a:t># 'amp': True,</a:t>
            </a:r>
            <a:endParaRPr lang="en-US" sz="1000" b="0" i="0" u="none" strike="noStrike" dirty="0">
              <a:solidFill>
                <a:srgbClr val="000000"/>
              </a:solidFill>
              <a:effectLst/>
              <a:latin typeface="Courier New" panose="02070309020205020404" pitchFamily="49" charset="0"/>
            </a:endParaRPr>
          </a:p>
          <a:p>
            <a:pPr algn="l">
              <a:lnSpc>
                <a:spcPts val="1425"/>
              </a:lnSpc>
              <a:buNone/>
            </a:pPr>
            <a:r>
              <a:rPr lang="en-US" sz="1000" b="0" i="0" u="none" strike="noStrike" dirty="0">
                <a:solidFill>
                  <a:srgbClr val="008000"/>
                </a:solidFill>
                <a:effectLst/>
                <a:latin typeface="Courier New" panose="02070309020205020404" pitchFamily="49" charset="0"/>
              </a:rPr>
              <a:t># 'lr0': 0.001, # Lower learning rate</a:t>
            </a:r>
            <a:endParaRPr lang="en-US" sz="1000" b="0" i="0" u="none" strike="noStrike" dirty="0">
              <a:solidFill>
                <a:srgbClr val="000000"/>
              </a:solidFill>
              <a:effectLst/>
              <a:latin typeface="Courier New" panose="02070309020205020404" pitchFamily="49" charset="0"/>
            </a:endParaRPr>
          </a:p>
          <a:p>
            <a:pPr algn="l">
              <a:lnSpc>
                <a:spcPts val="1425"/>
              </a:lnSpc>
              <a:buNone/>
            </a:pPr>
            <a:r>
              <a:rPr lang="en-US" sz="1000" b="0" i="0" u="none" strike="noStrike" dirty="0">
                <a:solidFill>
                  <a:srgbClr val="008000"/>
                </a:solidFill>
                <a:effectLst/>
                <a:latin typeface="Courier New" panose="02070309020205020404" pitchFamily="49" charset="0"/>
              </a:rPr>
              <a:t># '</a:t>
            </a:r>
            <a:r>
              <a:rPr lang="en-US" sz="1000" b="0" i="0" u="none" strike="noStrike" dirty="0" err="1">
                <a:solidFill>
                  <a:srgbClr val="008000"/>
                </a:solidFill>
                <a:effectLst/>
                <a:latin typeface="Courier New" panose="02070309020205020404" pitchFamily="49" charset="0"/>
              </a:rPr>
              <a:t>warmup_epochs</a:t>
            </a:r>
            <a:r>
              <a:rPr lang="en-US" sz="1000" b="0" i="0" u="none" strike="noStrike" dirty="0">
                <a:solidFill>
                  <a:srgbClr val="008000"/>
                </a:solidFill>
                <a:effectLst/>
                <a:latin typeface="Courier New" panose="02070309020205020404" pitchFamily="49" charset="0"/>
              </a:rPr>
              <a:t>': 5,</a:t>
            </a:r>
            <a:endParaRPr lang="en-US" sz="1000" b="0" i="0" u="none" strike="noStrike" dirty="0">
              <a:solidFill>
                <a:srgbClr val="000000"/>
              </a:solidFill>
              <a:effectLst/>
              <a:latin typeface="Courier New" panose="02070309020205020404" pitchFamily="49" charset="0"/>
            </a:endParaRPr>
          </a:p>
          <a:p>
            <a:pPr algn="l">
              <a:lnSpc>
                <a:spcPts val="1425"/>
              </a:lnSpc>
              <a:buNone/>
            </a:pPr>
            <a:r>
              <a:rPr lang="en-US" sz="1000" b="0" i="0" u="none" strike="noStrike" dirty="0">
                <a:solidFill>
                  <a:srgbClr val="008000"/>
                </a:solidFill>
                <a:effectLst/>
                <a:latin typeface="Courier New" panose="02070309020205020404" pitchFamily="49" charset="0"/>
              </a:rPr>
              <a:t># '</a:t>
            </a:r>
            <a:r>
              <a:rPr lang="en-US" sz="1000" b="0" i="0" u="none" strike="noStrike" dirty="0" err="1">
                <a:solidFill>
                  <a:srgbClr val="008000"/>
                </a:solidFill>
                <a:effectLst/>
                <a:latin typeface="Courier New" panose="02070309020205020404" pitchFamily="49" charset="0"/>
              </a:rPr>
              <a:t>weight_decay</a:t>
            </a:r>
            <a:r>
              <a:rPr lang="en-US" sz="1000" b="0" i="0" u="none" strike="noStrike" dirty="0">
                <a:solidFill>
                  <a:srgbClr val="008000"/>
                </a:solidFill>
                <a:effectLst/>
                <a:latin typeface="Courier New" panose="02070309020205020404" pitchFamily="49" charset="0"/>
              </a:rPr>
              <a:t>': 0.0005,</a:t>
            </a:r>
            <a:endParaRPr lang="en-US" sz="1000" b="0" i="0" u="none" strike="noStrike" dirty="0">
              <a:solidFill>
                <a:srgbClr val="000000"/>
              </a:solidFill>
              <a:effectLst/>
              <a:latin typeface="Courier New" panose="02070309020205020404" pitchFamily="49" charset="0"/>
            </a:endParaRPr>
          </a:p>
          <a:p>
            <a:pPr algn="l">
              <a:lnSpc>
                <a:spcPts val="1425"/>
              </a:lnSpc>
              <a:buNone/>
            </a:pPr>
            <a:r>
              <a:rPr lang="en-US" sz="1000" b="0" i="0" u="none" strike="noStrike" dirty="0">
                <a:solidFill>
                  <a:srgbClr val="008000"/>
                </a:solidFill>
                <a:effectLst/>
                <a:latin typeface="Courier New" panose="02070309020205020404" pitchFamily="49" charset="0"/>
              </a:rPr>
              <a:t># '</a:t>
            </a:r>
            <a:r>
              <a:rPr lang="en-US" sz="1000" b="0" i="0" u="none" strike="noStrike" dirty="0" err="1">
                <a:solidFill>
                  <a:srgbClr val="008000"/>
                </a:solidFill>
                <a:effectLst/>
                <a:latin typeface="Courier New" panose="02070309020205020404" pitchFamily="49" charset="0"/>
              </a:rPr>
              <a:t>cls</a:t>
            </a:r>
            <a:r>
              <a:rPr lang="en-US" sz="1000" b="0" i="0" u="none" strike="noStrike" dirty="0">
                <a:solidFill>
                  <a:srgbClr val="008000"/>
                </a:solidFill>
                <a:effectLst/>
                <a:latin typeface="Courier New" panose="02070309020205020404" pitchFamily="49" charset="0"/>
              </a:rPr>
              <a:t>': 1.0, # Higher classification weight</a:t>
            </a:r>
            <a:endParaRPr lang="en-US" sz="1000" b="0" i="0" u="none" strike="noStrike" dirty="0">
              <a:solidFill>
                <a:srgbClr val="000000"/>
              </a:solidFill>
              <a:effectLst/>
              <a:latin typeface="Courier New" panose="02070309020205020404" pitchFamily="49" charset="0"/>
            </a:endParaRPr>
          </a:p>
          <a:p>
            <a:pPr algn="l">
              <a:lnSpc>
                <a:spcPts val="1425"/>
              </a:lnSpc>
              <a:buNone/>
            </a:pPr>
            <a:r>
              <a:rPr lang="en-US" sz="1000" b="0" i="0" u="none" strike="noStrike" dirty="0">
                <a:solidFill>
                  <a:srgbClr val="008000"/>
                </a:solidFill>
                <a:effectLst/>
                <a:latin typeface="Courier New" panose="02070309020205020404" pitchFamily="49" charset="0"/>
              </a:rPr>
              <a:t># 'box': 7.5,</a:t>
            </a:r>
            <a:endParaRPr lang="en-US" sz="1000" b="0" i="0" u="none" strike="noStrike" dirty="0">
              <a:solidFill>
                <a:srgbClr val="000000"/>
              </a:solidFill>
              <a:effectLst/>
              <a:latin typeface="Courier New" panose="02070309020205020404" pitchFamily="49" charset="0"/>
            </a:endParaRPr>
          </a:p>
          <a:p>
            <a:pPr algn="l">
              <a:lnSpc>
                <a:spcPts val="1425"/>
              </a:lnSpc>
              <a:buNone/>
            </a:pPr>
            <a:r>
              <a:rPr lang="en-US" sz="1000" b="0" i="0" u="none" strike="noStrike" dirty="0">
                <a:solidFill>
                  <a:srgbClr val="008000"/>
                </a:solidFill>
                <a:effectLst/>
                <a:latin typeface="Courier New" panose="02070309020205020404" pitchFamily="49" charset="0"/>
              </a:rPr>
              <a:t># '</a:t>
            </a:r>
            <a:r>
              <a:rPr lang="en-US" sz="1000" b="0" i="0" u="none" strike="noStrike" dirty="0" err="1">
                <a:solidFill>
                  <a:srgbClr val="008000"/>
                </a:solidFill>
                <a:effectLst/>
                <a:latin typeface="Courier New" panose="02070309020205020404" pitchFamily="49" charset="0"/>
              </a:rPr>
              <a:t>single_cls</a:t>
            </a:r>
            <a:r>
              <a:rPr lang="en-US" sz="1000" b="0" i="0" u="none" strike="noStrike" dirty="0">
                <a:solidFill>
                  <a:srgbClr val="008000"/>
                </a:solidFill>
                <a:effectLst/>
                <a:latin typeface="Courier New" panose="02070309020205020404" pitchFamily="49" charset="0"/>
              </a:rPr>
              <a:t>': False # Keep all classes</a:t>
            </a:r>
            <a:endParaRPr lang="en-US" sz="1000" b="0" i="0" u="none" strike="noStrike" dirty="0">
              <a:solidFill>
                <a:srgbClr val="000000"/>
              </a:solidFill>
              <a:effectLst/>
              <a:latin typeface="Courier New" panose="02070309020205020404" pitchFamily="49" charset="0"/>
            </a:endParaRPr>
          </a:p>
          <a:p>
            <a:pPr algn="l">
              <a:lnSpc>
                <a:spcPts val="1425"/>
              </a:lnSpc>
            </a:pPr>
            <a:r>
              <a:rPr lang="en-US" sz="1000" b="0" i="0" u="none" strike="noStrike" dirty="0">
                <a:solidFill>
                  <a:srgbClr val="008000"/>
                </a:solidFill>
                <a:effectLst/>
                <a:latin typeface="Courier New" panose="02070309020205020404" pitchFamily="49" charset="0"/>
              </a:rPr>
              <a:t># }</a:t>
            </a:r>
            <a:endParaRPr lang="en-US" sz="1000" b="0" i="0" u="none" strike="noStrike"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277361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5F3E0F-4F49-E0E7-5043-22D498A5DD5A}"/>
              </a:ext>
            </a:extLst>
          </p:cNvPr>
          <p:cNvPicPr>
            <a:picLocks noChangeAspect="1"/>
          </p:cNvPicPr>
          <p:nvPr/>
        </p:nvPicPr>
        <p:blipFill>
          <a:blip r:embed="rId2"/>
          <a:stretch>
            <a:fillRect/>
          </a:stretch>
        </p:blipFill>
        <p:spPr>
          <a:xfrm>
            <a:off x="643468" y="2270781"/>
            <a:ext cx="5294716" cy="2316437"/>
          </a:xfrm>
          <a:prstGeom prst="rect">
            <a:avLst/>
          </a:prstGeom>
        </p:spPr>
      </p:pic>
      <p:pic>
        <p:nvPicPr>
          <p:cNvPr id="5" name="Picture 4">
            <a:extLst>
              <a:ext uri="{FF2B5EF4-FFF2-40B4-BE49-F238E27FC236}">
                <a16:creationId xmlns:a16="http://schemas.microsoft.com/office/drawing/2014/main" id="{BD6A17F9-19EB-89E4-14A0-5280F6B92A52}"/>
              </a:ext>
            </a:extLst>
          </p:cNvPr>
          <p:cNvPicPr>
            <a:picLocks noChangeAspect="1"/>
          </p:cNvPicPr>
          <p:nvPr/>
        </p:nvPicPr>
        <p:blipFill>
          <a:blip r:embed="rId3"/>
          <a:stretch>
            <a:fillRect/>
          </a:stretch>
        </p:blipFill>
        <p:spPr>
          <a:xfrm>
            <a:off x="6253817" y="671335"/>
            <a:ext cx="5294715" cy="5515329"/>
          </a:xfrm>
          <a:prstGeom prst="rect">
            <a:avLst/>
          </a:prstGeom>
        </p:spPr>
      </p:pic>
      <p:cxnSp>
        <p:nvCxnSpPr>
          <p:cNvPr id="7" name="Straight Connector 6">
            <a:extLst>
              <a:ext uri="{FF2B5EF4-FFF2-40B4-BE49-F238E27FC236}">
                <a16:creationId xmlns:a16="http://schemas.microsoft.com/office/drawing/2014/main" id="{400FB151-E18D-4E01-2AB6-401D804EEC2F}"/>
              </a:ext>
            </a:extLst>
          </p:cNvPr>
          <p:cNvCxnSpPr/>
          <p:nvPr/>
        </p:nvCxnSpPr>
        <p:spPr>
          <a:xfrm>
            <a:off x="6096000" y="749643"/>
            <a:ext cx="0" cy="519807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91750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F05DA-F008-D152-B5D2-02D8C286CFA4}"/>
              </a:ext>
            </a:extLst>
          </p:cNvPr>
          <p:cNvSpPr>
            <a:spLocks noGrp="1"/>
          </p:cNvSpPr>
          <p:nvPr>
            <p:ph type="title"/>
          </p:nvPr>
        </p:nvSpPr>
        <p:spPr/>
        <p:txBody>
          <a:bodyPr/>
          <a:lstStyle/>
          <a:p>
            <a:r>
              <a:rPr lang="en-KZ" dirty="0"/>
              <a:t>Better training</a:t>
            </a:r>
          </a:p>
        </p:txBody>
      </p:sp>
      <p:pic>
        <p:nvPicPr>
          <p:cNvPr id="5" name="Picture 4" descr="A group of graphs showing results&#10;&#10;AI-generated content may be incorrect.">
            <a:extLst>
              <a:ext uri="{FF2B5EF4-FFF2-40B4-BE49-F238E27FC236}">
                <a16:creationId xmlns:a16="http://schemas.microsoft.com/office/drawing/2014/main" id="{7F0E5E6A-34B9-4739-C810-4334E2CC1E46}"/>
              </a:ext>
            </a:extLst>
          </p:cNvPr>
          <p:cNvPicPr>
            <a:picLocks noChangeAspect="1"/>
          </p:cNvPicPr>
          <p:nvPr/>
        </p:nvPicPr>
        <p:blipFill>
          <a:blip r:embed="rId2"/>
          <a:stretch>
            <a:fillRect/>
          </a:stretch>
        </p:blipFill>
        <p:spPr>
          <a:xfrm>
            <a:off x="1562986" y="1784497"/>
            <a:ext cx="8612372" cy="4306186"/>
          </a:xfrm>
          <a:prstGeom prst="rect">
            <a:avLst/>
          </a:prstGeom>
        </p:spPr>
      </p:pic>
    </p:spTree>
    <p:extLst>
      <p:ext uri="{BB962C8B-B14F-4D97-AF65-F5344CB8AC3E}">
        <p14:creationId xmlns:p14="http://schemas.microsoft.com/office/powerpoint/2010/main" val="4012423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98215-9E61-5B1B-B652-5E614020EA37}"/>
              </a:ext>
            </a:extLst>
          </p:cNvPr>
          <p:cNvSpPr>
            <a:spLocks noGrp="1"/>
          </p:cNvSpPr>
          <p:nvPr>
            <p:ph type="title"/>
          </p:nvPr>
        </p:nvSpPr>
        <p:spPr/>
        <p:txBody>
          <a:bodyPr/>
          <a:lstStyle/>
          <a:p>
            <a:r>
              <a:rPr lang="en-US" dirty="0"/>
              <a:t>A</a:t>
            </a:r>
            <a:r>
              <a:rPr lang="en-KZ" dirty="0"/>
              <a:t>dvanced training</a:t>
            </a:r>
          </a:p>
        </p:txBody>
      </p:sp>
      <p:pic>
        <p:nvPicPr>
          <p:cNvPr id="5" name="Content Placeholder 4" descr="A graph with a line&#10;&#10;AI-generated content may be incorrect.">
            <a:extLst>
              <a:ext uri="{FF2B5EF4-FFF2-40B4-BE49-F238E27FC236}">
                <a16:creationId xmlns:a16="http://schemas.microsoft.com/office/drawing/2014/main" id="{DF72E15A-CF2F-FC91-2D55-2D00747D60A7}"/>
              </a:ext>
            </a:extLst>
          </p:cNvPr>
          <p:cNvPicPr>
            <a:picLocks noGrp="1" noChangeAspect="1"/>
          </p:cNvPicPr>
          <p:nvPr>
            <p:ph idx="1"/>
          </p:nvPr>
        </p:nvPicPr>
        <p:blipFill>
          <a:blip r:embed="rId2"/>
          <a:stretch>
            <a:fillRect/>
          </a:stretch>
        </p:blipFill>
        <p:spPr>
          <a:xfrm>
            <a:off x="3033824" y="1363330"/>
            <a:ext cx="3728483" cy="2485655"/>
          </a:xfrm>
        </p:spPr>
      </p:pic>
      <p:pic>
        <p:nvPicPr>
          <p:cNvPr id="7" name="Picture 6" descr="A graph of a graph showing the growth of a stock market&#10;&#10;AI-generated content may be incorrect.">
            <a:extLst>
              <a:ext uri="{FF2B5EF4-FFF2-40B4-BE49-F238E27FC236}">
                <a16:creationId xmlns:a16="http://schemas.microsoft.com/office/drawing/2014/main" id="{66189053-FF54-55C6-8C2C-840C3EE8A209}"/>
              </a:ext>
            </a:extLst>
          </p:cNvPr>
          <p:cNvPicPr>
            <a:picLocks noChangeAspect="1"/>
          </p:cNvPicPr>
          <p:nvPr/>
        </p:nvPicPr>
        <p:blipFill>
          <a:blip r:embed="rId3"/>
          <a:stretch>
            <a:fillRect/>
          </a:stretch>
        </p:blipFill>
        <p:spPr>
          <a:xfrm>
            <a:off x="7728651" y="1432219"/>
            <a:ext cx="3625149" cy="2416766"/>
          </a:xfrm>
          <a:prstGeom prst="rect">
            <a:avLst/>
          </a:prstGeom>
        </p:spPr>
      </p:pic>
      <p:pic>
        <p:nvPicPr>
          <p:cNvPr id="9" name="Picture 8" descr="A graph of a graph&#10;&#10;AI-generated content may be incorrect.">
            <a:extLst>
              <a:ext uri="{FF2B5EF4-FFF2-40B4-BE49-F238E27FC236}">
                <a16:creationId xmlns:a16="http://schemas.microsoft.com/office/drawing/2014/main" id="{FDB3FC97-0962-0A53-9C71-1FD42C012B4F}"/>
              </a:ext>
            </a:extLst>
          </p:cNvPr>
          <p:cNvPicPr>
            <a:picLocks noChangeAspect="1"/>
          </p:cNvPicPr>
          <p:nvPr/>
        </p:nvPicPr>
        <p:blipFill>
          <a:blip r:embed="rId4"/>
          <a:stretch>
            <a:fillRect/>
          </a:stretch>
        </p:blipFill>
        <p:spPr>
          <a:xfrm>
            <a:off x="3033824" y="3902333"/>
            <a:ext cx="3885813" cy="2590542"/>
          </a:xfrm>
          <a:prstGeom prst="rect">
            <a:avLst/>
          </a:prstGeom>
        </p:spPr>
      </p:pic>
      <p:pic>
        <p:nvPicPr>
          <p:cNvPr id="11" name="Picture 10" descr="A graph of a line&#10;&#10;AI-generated content may be incorrect.">
            <a:extLst>
              <a:ext uri="{FF2B5EF4-FFF2-40B4-BE49-F238E27FC236}">
                <a16:creationId xmlns:a16="http://schemas.microsoft.com/office/drawing/2014/main" id="{37314C3F-82FB-C0B5-71B0-579A2ED15ABC}"/>
              </a:ext>
            </a:extLst>
          </p:cNvPr>
          <p:cNvPicPr>
            <a:picLocks noChangeAspect="1"/>
          </p:cNvPicPr>
          <p:nvPr/>
        </p:nvPicPr>
        <p:blipFill>
          <a:blip r:embed="rId5"/>
          <a:stretch>
            <a:fillRect/>
          </a:stretch>
        </p:blipFill>
        <p:spPr>
          <a:xfrm>
            <a:off x="7551775" y="3902333"/>
            <a:ext cx="4018830" cy="2679220"/>
          </a:xfrm>
          <a:prstGeom prst="rect">
            <a:avLst/>
          </a:prstGeom>
        </p:spPr>
      </p:pic>
    </p:spTree>
    <p:extLst>
      <p:ext uri="{BB962C8B-B14F-4D97-AF65-F5344CB8AC3E}">
        <p14:creationId xmlns:p14="http://schemas.microsoft.com/office/powerpoint/2010/main" val="3834822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02EDA-139B-0524-D8FB-B6503924745B}"/>
              </a:ext>
            </a:extLst>
          </p:cNvPr>
          <p:cNvSpPr>
            <a:spLocks noGrp="1"/>
          </p:cNvSpPr>
          <p:nvPr>
            <p:ph type="title"/>
          </p:nvPr>
        </p:nvSpPr>
        <p:spPr/>
        <p:txBody>
          <a:bodyPr/>
          <a:lstStyle/>
          <a:p>
            <a:r>
              <a:rPr lang="en-KZ" dirty="0"/>
              <a:t>Advanced Training</a:t>
            </a:r>
          </a:p>
        </p:txBody>
      </p:sp>
      <p:pic>
        <p:nvPicPr>
          <p:cNvPr id="5" name="Content Placeholder 4" descr="A group of graphs showing different results&#10;&#10;AI-generated content may be incorrect.">
            <a:extLst>
              <a:ext uri="{FF2B5EF4-FFF2-40B4-BE49-F238E27FC236}">
                <a16:creationId xmlns:a16="http://schemas.microsoft.com/office/drawing/2014/main" id="{E224F7F3-9132-9A17-7315-632824FA19FC}"/>
              </a:ext>
            </a:extLst>
          </p:cNvPr>
          <p:cNvPicPr>
            <a:picLocks noGrp="1" noChangeAspect="1"/>
          </p:cNvPicPr>
          <p:nvPr>
            <p:ph idx="1"/>
          </p:nvPr>
        </p:nvPicPr>
        <p:blipFill>
          <a:blip r:embed="rId2"/>
          <a:stretch>
            <a:fillRect/>
          </a:stretch>
        </p:blipFill>
        <p:spPr>
          <a:xfrm>
            <a:off x="1744662" y="1825625"/>
            <a:ext cx="8702676" cy="4351338"/>
          </a:xfrm>
        </p:spPr>
      </p:pic>
    </p:spTree>
    <p:extLst>
      <p:ext uri="{BB962C8B-B14F-4D97-AF65-F5344CB8AC3E}">
        <p14:creationId xmlns:p14="http://schemas.microsoft.com/office/powerpoint/2010/main" val="2690120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70F07C-23C4-8DBE-64F3-4E72E0152885}"/>
              </a:ext>
            </a:extLst>
          </p:cNvPr>
          <p:cNvPicPr>
            <a:picLocks noChangeAspect="1"/>
          </p:cNvPicPr>
          <p:nvPr/>
        </p:nvPicPr>
        <p:blipFill>
          <a:blip r:embed="rId2"/>
          <a:stretch>
            <a:fillRect/>
          </a:stretch>
        </p:blipFill>
        <p:spPr>
          <a:xfrm>
            <a:off x="6762532" y="428288"/>
            <a:ext cx="5064410" cy="5985212"/>
          </a:xfrm>
          <a:prstGeom prst="rect">
            <a:avLst/>
          </a:prstGeom>
          <a:ln>
            <a:solidFill>
              <a:schemeClr val="accent1"/>
            </a:solidFill>
          </a:ln>
        </p:spPr>
      </p:pic>
      <p:pic>
        <p:nvPicPr>
          <p:cNvPr id="5" name="Picture 4">
            <a:extLst>
              <a:ext uri="{FF2B5EF4-FFF2-40B4-BE49-F238E27FC236}">
                <a16:creationId xmlns:a16="http://schemas.microsoft.com/office/drawing/2014/main" id="{465B1B21-3C2A-01AB-FE9B-1A0562E7512E}"/>
              </a:ext>
            </a:extLst>
          </p:cNvPr>
          <p:cNvPicPr>
            <a:picLocks noChangeAspect="1"/>
          </p:cNvPicPr>
          <p:nvPr/>
        </p:nvPicPr>
        <p:blipFill>
          <a:blip r:embed="rId3"/>
          <a:stretch>
            <a:fillRect/>
          </a:stretch>
        </p:blipFill>
        <p:spPr>
          <a:xfrm>
            <a:off x="104842" y="428288"/>
            <a:ext cx="5889257" cy="5985212"/>
          </a:xfrm>
          <a:prstGeom prst="rect">
            <a:avLst/>
          </a:prstGeom>
          <a:ln>
            <a:solidFill>
              <a:schemeClr val="accent1"/>
            </a:solidFill>
          </a:ln>
        </p:spPr>
      </p:pic>
    </p:spTree>
    <p:extLst>
      <p:ext uri="{BB962C8B-B14F-4D97-AF65-F5344CB8AC3E}">
        <p14:creationId xmlns:p14="http://schemas.microsoft.com/office/powerpoint/2010/main" val="1883441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2E2C-4B09-5213-FBC6-DE2F2C16B867}"/>
              </a:ext>
            </a:extLst>
          </p:cNvPr>
          <p:cNvSpPr>
            <a:spLocks noGrp="1"/>
          </p:cNvSpPr>
          <p:nvPr>
            <p:ph type="title"/>
          </p:nvPr>
        </p:nvSpPr>
        <p:spPr>
          <a:xfrm>
            <a:off x="660174" y="731048"/>
            <a:ext cx="10515600" cy="1325563"/>
          </a:xfrm>
        </p:spPr>
        <p:txBody>
          <a:bodyPr/>
          <a:lstStyle/>
          <a:p>
            <a:r>
              <a:rPr lang="en-US" dirty="0">
                <a:solidFill>
                  <a:schemeClr val="tx2">
                    <a:lumMod val="90000"/>
                    <a:lumOff val="10000"/>
                  </a:schemeClr>
                </a:solidFill>
              </a:rPr>
              <a:t>Overall Performance Trends Across Stenosis Severity</a:t>
            </a:r>
            <a:r>
              <a:rPr lang="en-KZ" dirty="0">
                <a:solidFill>
                  <a:schemeClr val="tx2">
                    <a:lumMod val="90000"/>
                    <a:lumOff val="10000"/>
                  </a:schemeClr>
                </a:solidFill>
              </a:rPr>
              <a:t> </a:t>
            </a:r>
          </a:p>
        </p:txBody>
      </p:sp>
      <p:sp>
        <p:nvSpPr>
          <p:cNvPr id="5" name="TextBox 4">
            <a:extLst>
              <a:ext uri="{FF2B5EF4-FFF2-40B4-BE49-F238E27FC236}">
                <a16:creationId xmlns:a16="http://schemas.microsoft.com/office/drawing/2014/main" id="{D9BC93F1-2795-059E-F5F7-76BA672ADBD9}"/>
              </a:ext>
            </a:extLst>
          </p:cNvPr>
          <p:cNvSpPr txBox="1"/>
          <p:nvPr/>
        </p:nvSpPr>
        <p:spPr>
          <a:xfrm>
            <a:off x="6643410" y="4557045"/>
            <a:ext cx="6103088" cy="1200329"/>
          </a:xfrm>
          <a:prstGeom prst="rect">
            <a:avLst/>
          </a:prstGeom>
          <a:noFill/>
        </p:spPr>
        <p:txBody>
          <a:bodyPr wrap="square">
            <a:spAutoFit/>
          </a:bodyPr>
          <a:lstStyle/>
          <a:p>
            <a:pPr>
              <a:buNone/>
            </a:pPr>
            <a:r>
              <a:rPr lang="en-US" b="1" dirty="0"/>
              <a:t>Binary classification</a:t>
            </a:r>
            <a:r>
              <a:rPr lang="en-US" dirty="0"/>
              <a:t> (vessel-level accuracy):</a:t>
            </a:r>
          </a:p>
          <a:p>
            <a:pPr>
              <a:buFont typeface="Arial" panose="020B0604020202020204" pitchFamily="34" charset="0"/>
              <a:buChar char="•"/>
            </a:pPr>
            <a:r>
              <a:rPr lang="en-US" dirty="0"/>
              <a:t> 25% stenosis: 81% accuracy</a:t>
            </a:r>
          </a:p>
          <a:p>
            <a:pPr>
              <a:buFont typeface="Arial" panose="020B0604020202020204" pitchFamily="34" charset="0"/>
              <a:buChar char="•"/>
            </a:pPr>
            <a:r>
              <a:rPr lang="en-US" dirty="0"/>
              <a:t> 50% stenosis: 73% accuracy</a:t>
            </a:r>
          </a:p>
          <a:p>
            <a:pPr algn="just">
              <a:buFont typeface="Arial" panose="020B0604020202020204" pitchFamily="34" charset="0"/>
              <a:buChar char="•"/>
            </a:pPr>
            <a:r>
              <a:rPr lang="en-US" dirty="0"/>
              <a:t> 70% stenosis: 61% accuracy</a:t>
            </a:r>
          </a:p>
        </p:txBody>
      </p:sp>
      <p:sp>
        <p:nvSpPr>
          <p:cNvPr id="7" name="TextBox 6">
            <a:extLst>
              <a:ext uri="{FF2B5EF4-FFF2-40B4-BE49-F238E27FC236}">
                <a16:creationId xmlns:a16="http://schemas.microsoft.com/office/drawing/2014/main" id="{04353472-7405-BC45-52A6-6F9FD4BC4512}"/>
              </a:ext>
            </a:extLst>
          </p:cNvPr>
          <p:cNvSpPr txBox="1"/>
          <p:nvPr/>
        </p:nvSpPr>
        <p:spPr>
          <a:xfrm>
            <a:off x="6643410" y="2506500"/>
            <a:ext cx="6103088" cy="1477328"/>
          </a:xfrm>
          <a:prstGeom prst="rect">
            <a:avLst/>
          </a:prstGeom>
          <a:noFill/>
        </p:spPr>
        <p:txBody>
          <a:bodyPr wrap="square">
            <a:spAutoFit/>
          </a:bodyPr>
          <a:lstStyle/>
          <a:p>
            <a:pPr algn="just">
              <a:buNone/>
            </a:pPr>
            <a:r>
              <a:rPr lang="en-US" b="1" dirty="0"/>
              <a:t>Multiclass classification</a:t>
            </a:r>
            <a:r>
              <a:rPr lang="en-US" dirty="0"/>
              <a:t> (vessel-level accuracy):</a:t>
            </a:r>
          </a:p>
          <a:p>
            <a:pPr algn="just">
              <a:buFont typeface="Arial" panose="020B0604020202020204" pitchFamily="34" charset="0"/>
              <a:buChar char="•"/>
            </a:pPr>
            <a:r>
              <a:rPr lang="en-US" dirty="0"/>
              <a:t> 0–25% stenosis: 78% accuracy</a:t>
            </a:r>
          </a:p>
          <a:p>
            <a:pPr algn="just">
              <a:buFont typeface="Arial" panose="020B0604020202020204" pitchFamily="34" charset="0"/>
              <a:buChar char="•"/>
            </a:pPr>
            <a:r>
              <a:rPr lang="en-US" dirty="0"/>
              <a:t> 25–50% stenosis: 86% accuracy</a:t>
            </a:r>
          </a:p>
          <a:p>
            <a:pPr algn="just">
              <a:buFont typeface="Arial" panose="020B0604020202020204" pitchFamily="34" charset="0"/>
              <a:buChar char="•"/>
            </a:pPr>
            <a:r>
              <a:rPr lang="en-US" dirty="0"/>
              <a:t> 50–70% stenosis: 83% accuracy</a:t>
            </a:r>
          </a:p>
          <a:p>
            <a:pPr algn="just">
              <a:buFont typeface="Arial" panose="020B0604020202020204" pitchFamily="34" charset="0"/>
              <a:buChar char="•"/>
            </a:pPr>
            <a:r>
              <a:rPr lang="en-US" dirty="0"/>
              <a:t> 70–100% stenosis: 70% accuracy</a:t>
            </a:r>
          </a:p>
        </p:txBody>
      </p:sp>
      <p:pic>
        <p:nvPicPr>
          <p:cNvPr id="8" name="Picture 7">
            <a:extLst>
              <a:ext uri="{FF2B5EF4-FFF2-40B4-BE49-F238E27FC236}">
                <a16:creationId xmlns:a16="http://schemas.microsoft.com/office/drawing/2014/main" id="{BF93B926-D216-6C9C-F247-C05F48002B2B}"/>
              </a:ext>
            </a:extLst>
          </p:cNvPr>
          <p:cNvPicPr>
            <a:picLocks noChangeAspect="1"/>
          </p:cNvPicPr>
          <p:nvPr/>
        </p:nvPicPr>
        <p:blipFill>
          <a:blip r:embed="rId2"/>
          <a:stretch>
            <a:fillRect/>
          </a:stretch>
        </p:blipFill>
        <p:spPr>
          <a:xfrm>
            <a:off x="550813" y="2400370"/>
            <a:ext cx="5652279" cy="3851476"/>
          </a:xfrm>
          <a:prstGeom prst="rect">
            <a:avLst/>
          </a:prstGeom>
        </p:spPr>
      </p:pic>
      <p:cxnSp>
        <p:nvCxnSpPr>
          <p:cNvPr id="9" name="Straight Connector 8">
            <a:extLst>
              <a:ext uri="{FF2B5EF4-FFF2-40B4-BE49-F238E27FC236}">
                <a16:creationId xmlns:a16="http://schemas.microsoft.com/office/drawing/2014/main" id="{8D14CD9E-8C3E-DD06-0AE7-C59FE3FC0AC0}"/>
              </a:ext>
            </a:extLst>
          </p:cNvPr>
          <p:cNvCxnSpPr/>
          <p:nvPr/>
        </p:nvCxnSpPr>
        <p:spPr>
          <a:xfrm>
            <a:off x="749300" y="2159000"/>
            <a:ext cx="24003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590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786DEB-7AB5-2B2C-3EAD-F2A7F1B5BC15}"/>
              </a:ext>
            </a:extLst>
          </p:cNvPr>
          <p:cNvPicPr>
            <a:picLocks noChangeAspect="1"/>
          </p:cNvPicPr>
          <p:nvPr/>
        </p:nvPicPr>
        <p:blipFill>
          <a:blip r:embed="rId3"/>
          <a:srcRect t="4343" r="5769"/>
          <a:stretch>
            <a:fillRect/>
          </a:stretch>
        </p:blipFill>
        <p:spPr>
          <a:xfrm>
            <a:off x="3738229" y="340240"/>
            <a:ext cx="7539372" cy="5061208"/>
          </a:xfrm>
          <a:prstGeom prst="rect">
            <a:avLst/>
          </a:prstGeom>
        </p:spPr>
      </p:pic>
      <p:pic>
        <p:nvPicPr>
          <p:cNvPr id="5" name="Picture 4">
            <a:extLst>
              <a:ext uri="{FF2B5EF4-FFF2-40B4-BE49-F238E27FC236}">
                <a16:creationId xmlns:a16="http://schemas.microsoft.com/office/drawing/2014/main" id="{447DD15C-F841-FECE-CDCC-2380D72B6EB8}"/>
              </a:ext>
            </a:extLst>
          </p:cNvPr>
          <p:cNvPicPr>
            <a:picLocks noChangeAspect="1"/>
          </p:cNvPicPr>
          <p:nvPr/>
        </p:nvPicPr>
        <p:blipFill>
          <a:blip r:embed="rId4"/>
          <a:stretch>
            <a:fillRect/>
          </a:stretch>
        </p:blipFill>
        <p:spPr>
          <a:xfrm>
            <a:off x="3918137" y="5340960"/>
            <a:ext cx="7200899" cy="1176800"/>
          </a:xfrm>
          <a:prstGeom prst="rect">
            <a:avLst/>
          </a:prstGeom>
        </p:spPr>
      </p:pic>
      <p:sp>
        <p:nvSpPr>
          <p:cNvPr id="6" name="Title 1">
            <a:extLst>
              <a:ext uri="{FF2B5EF4-FFF2-40B4-BE49-F238E27FC236}">
                <a16:creationId xmlns:a16="http://schemas.microsoft.com/office/drawing/2014/main" id="{B97DBB87-27E0-0DAE-5651-356E9D57C86C}"/>
              </a:ext>
            </a:extLst>
          </p:cNvPr>
          <p:cNvSpPr>
            <a:spLocks noGrp="1"/>
          </p:cNvSpPr>
          <p:nvPr>
            <p:ph type="title"/>
          </p:nvPr>
        </p:nvSpPr>
        <p:spPr>
          <a:xfrm>
            <a:off x="762000" y="1914525"/>
            <a:ext cx="2603500" cy="3317875"/>
          </a:xfrm>
        </p:spPr>
        <p:txBody>
          <a:bodyPr>
            <a:normAutofit/>
          </a:bodyPr>
          <a:lstStyle/>
          <a:p>
            <a:r>
              <a:rPr lang="en-KZ" sz="3200" dirty="0">
                <a:solidFill>
                  <a:schemeClr val="tx2">
                    <a:lumMod val="90000"/>
                    <a:lumOff val="10000"/>
                  </a:schemeClr>
                </a:solidFill>
              </a:rPr>
              <a:t>Features from existing research</a:t>
            </a:r>
          </a:p>
        </p:txBody>
      </p:sp>
      <p:cxnSp>
        <p:nvCxnSpPr>
          <p:cNvPr id="8" name="Straight Connector 7">
            <a:extLst>
              <a:ext uri="{FF2B5EF4-FFF2-40B4-BE49-F238E27FC236}">
                <a16:creationId xmlns:a16="http://schemas.microsoft.com/office/drawing/2014/main" id="{36BB3928-6913-7899-ECEF-EC157840D2EA}"/>
              </a:ext>
            </a:extLst>
          </p:cNvPr>
          <p:cNvCxnSpPr/>
          <p:nvPr/>
        </p:nvCxnSpPr>
        <p:spPr>
          <a:xfrm>
            <a:off x="762000" y="4405545"/>
            <a:ext cx="24003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5537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52F24-92CD-870C-D2A9-004E1D2CCC7C}"/>
              </a:ext>
            </a:extLst>
          </p:cNvPr>
          <p:cNvSpPr>
            <a:spLocks noGrp="1"/>
          </p:cNvSpPr>
          <p:nvPr>
            <p:ph type="title"/>
          </p:nvPr>
        </p:nvSpPr>
        <p:spPr>
          <a:xfrm>
            <a:off x="740226" y="365125"/>
            <a:ext cx="10515600" cy="1325563"/>
          </a:xfrm>
        </p:spPr>
        <p:txBody>
          <a:bodyPr/>
          <a:lstStyle/>
          <a:p>
            <a:r>
              <a:rPr lang="en-KZ" dirty="0">
                <a:solidFill>
                  <a:schemeClr val="tx2">
                    <a:lumMod val="90000"/>
                    <a:lumOff val="10000"/>
                  </a:schemeClr>
                </a:solidFill>
              </a:rPr>
              <a:t>Features from existing research</a:t>
            </a:r>
          </a:p>
        </p:txBody>
      </p:sp>
      <p:pic>
        <p:nvPicPr>
          <p:cNvPr id="4" name="Picture 3">
            <a:extLst>
              <a:ext uri="{FF2B5EF4-FFF2-40B4-BE49-F238E27FC236}">
                <a16:creationId xmlns:a16="http://schemas.microsoft.com/office/drawing/2014/main" id="{1FED45B2-383D-8783-E473-0B88F023947E}"/>
              </a:ext>
            </a:extLst>
          </p:cNvPr>
          <p:cNvPicPr>
            <a:picLocks noChangeAspect="1"/>
          </p:cNvPicPr>
          <p:nvPr/>
        </p:nvPicPr>
        <p:blipFill>
          <a:blip r:embed="rId2"/>
          <a:stretch>
            <a:fillRect/>
          </a:stretch>
        </p:blipFill>
        <p:spPr>
          <a:xfrm>
            <a:off x="838200" y="1652588"/>
            <a:ext cx="5676900" cy="2377329"/>
          </a:xfrm>
          <a:prstGeom prst="rect">
            <a:avLst/>
          </a:prstGeom>
        </p:spPr>
      </p:pic>
      <p:pic>
        <p:nvPicPr>
          <p:cNvPr id="5" name="Picture 4">
            <a:extLst>
              <a:ext uri="{FF2B5EF4-FFF2-40B4-BE49-F238E27FC236}">
                <a16:creationId xmlns:a16="http://schemas.microsoft.com/office/drawing/2014/main" id="{6574F033-6FF3-D122-AAA6-827CE679C9A2}"/>
              </a:ext>
            </a:extLst>
          </p:cNvPr>
          <p:cNvPicPr>
            <a:picLocks noChangeAspect="1"/>
          </p:cNvPicPr>
          <p:nvPr/>
        </p:nvPicPr>
        <p:blipFill>
          <a:blip r:embed="rId3"/>
          <a:stretch>
            <a:fillRect/>
          </a:stretch>
        </p:blipFill>
        <p:spPr>
          <a:xfrm>
            <a:off x="660399" y="3841750"/>
            <a:ext cx="6053183" cy="2787650"/>
          </a:xfrm>
          <a:prstGeom prst="rect">
            <a:avLst/>
          </a:prstGeom>
        </p:spPr>
      </p:pic>
      <p:pic>
        <p:nvPicPr>
          <p:cNvPr id="6" name="Picture 5">
            <a:extLst>
              <a:ext uri="{FF2B5EF4-FFF2-40B4-BE49-F238E27FC236}">
                <a16:creationId xmlns:a16="http://schemas.microsoft.com/office/drawing/2014/main" id="{C6F5A438-D109-55DB-281C-0DC5CE2E5245}"/>
              </a:ext>
            </a:extLst>
          </p:cNvPr>
          <p:cNvPicPr>
            <a:picLocks noChangeAspect="1"/>
          </p:cNvPicPr>
          <p:nvPr/>
        </p:nvPicPr>
        <p:blipFill>
          <a:blip r:embed="rId4"/>
          <a:stretch>
            <a:fillRect/>
          </a:stretch>
        </p:blipFill>
        <p:spPr>
          <a:xfrm>
            <a:off x="6908801" y="2654300"/>
            <a:ext cx="4622800" cy="3975100"/>
          </a:xfrm>
          <a:prstGeom prst="rect">
            <a:avLst/>
          </a:prstGeom>
        </p:spPr>
      </p:pic>
      <p:pic>
        <p:nvPicPr>
          <p:cNvPr id="7" name="Picture 6">
            <a:extLst>
              <a:ext uri="{FF2B5EF4-FFF2-40B4-BE49-F238E27FC236}">
                <a16:creationId xmlns:a16="http://schemas.microsoft.com/office/drawing/2014/main" id="{67503BC9-484F-49B5-F9EF-AFD994F1B23C}"/>
              </a:ext>
            </a:extLst>
          </p:cNvPr>
          <p:cNvPicPr>
            <a:picLocks noChangeAspect="1"/>
          </p:cNvPicPr>
          <p:nvPr/>
        </p:nvPicPr>
        <p:blipFill>
          <a:blip r:embed="rId5"/>
          <a:stretch>
            <a:fillRect/>
          </a:stretch>
        </p:blipFill>
        <p:spPr>
          <a:xfrm>
            <a:off x="6845300" y="2089150"/>
            <a:ext cx="4508500" cy="368300"/>
          </a:xfrm>
          <a:prstGeom prst="rect">
            <a:avLst/>
          </a:prstGeom>
        </p:spPr>
      </p:pic>
      <p:cxnSp>
        <p:nvCxnSpPr>
          <p:cNvPr id="8" name="Straight Connector 7">
            <a:extLst>
              <a:ext uri="{FF2B5EF4-FFF2-40B4-BE49-F238E27FC236}">
                <a16:creationId xmlns:a16="http://schemas.microsoft.com/office/drawing/2014/main" id="{8338521A-D65D-610D-434E-69F384B29B38}"/>
              </a:ext>
            </a:extLst>
          </p:cNvPr>
          <p:cNvCxnSpPr>
            <a:cxnSpLocks/>
          </p:cNvCxnSpPr>
          <p:nvPr/>
        </p:nvCxnSpPr>
        <p:spPr>
          <a:xfrm>
            <a:off x="772884" y="1433284"/>
            <a:ext cx="86868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9597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98445D-78F2-0A84-4A10-A5A8EC190440}"/>
              </a:ext>
            </a:extLst>
          </p:cNvPr>
          <p:cNvSpPr>
            <a:spLocks noGrp="1"/>
          </p:cNvSpPr>
          <p:nvPr>
            <p:ph idx="1"/>
          </p:nvPr>
        </p:nvSpPr>
        <p:spPr>
          <a:xfrm>
            <a:off x="895350" y="1639428"/>
            <a:ext cx="5041900" cy="828675"/>
          </a:xfrm>
        </p:spPr>
        <p:txBody>
          <a:bodyPr>
            <a:normAutofit fontScale="92500" lnSpcReduction="20000"/>
          </a:bodyPr>
          <a:lstStyle/>
          <a:p>
            <a:pPr marL="0" indent="0">
              <a:buNone/>
            </a:pPr>
            <a:r>
              <a:rPr lang="en-KZ" sz="3200" dirty="0">
                <a:solidFill>
                  <a:schemeClr val="tx2">
                    <a:lumMod val="90000"/>
                    <a:lumOff val="10000"/>
                  </a:schemeClr>
                </a:solidFill>
              </a:rPr>
              <a:t>Features from existing research</a:t>
            </a:r>
          </a:p>
        </p:txBody>
      </p:sp>
      <p:pic>
        <p:nvPicPr>
          <p:cNvPr id="4" name="Picture 3">
            <a:extLst>
              <a:ext uri="{FF2B5EF4-FFF2-40B4-BE49-F238E27FC236}">
                <a16:creationId xmlns:a16="http://schemas.microsoft.com/office/drawing/2014/main" id="{87E4B523-26A4-E794-45AF-FD2D4D8F21B8}"/>
              </a:ext>
            </a:extLst>
          </p:cNvPr>
          <p:cNvPicPr>
            <a:picLocks noChangeAspect="1"/>
          </p:cNvPicPr>
          <p:nvPr/>
        </p:nvPicPr>
        <p:blipFill>
          <a:blip r:embed="rId2"/>
          <a:stretch>
            <a:fillRect/>
          </a:stretch>
        </p:blipFill>
        <p:spPr>
          <a:xfrm>
            <a:off x="6112638" y="353160"/>
            <a:ext cx="5719835" cy="6285535"/>
          </a:xfrm>
          <a:prstGeom prst="rect">
            <a:avLst/>
          </a:prstGeom>
        </p:spPr>
      </p:pic>
      <p:pic>
        <p:nvPicPr>
          <p:cNvPr id="5" name="Picture 4" descr="Diagnostic performance of deep learning-based vessel extraction and  stenosis detection on coronary computed tomography angiography for coronary  artery disease: a multi-reader multi-case study | La radiologia medica">
            <a:extLst>
              <a:ext uri="{FF2B5EF4-FFF2-40B4-BE49-F238E27FC236}">
                <a16:creationId xmlns:a16="http://schemas.microsoft.com/office/drawing/2014/main" id="{5958D2D2-4B1E-8DFB-CD72-B7CCDDE53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50" y="3215875"/>
            <a:ext cx="4527550" cy="200269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742E54D0-C9D6-1126-17E0-37CE7D710B05}"/>
              </a:ext>
            </a:extLst>
          </p:cNvPr>
          <p:cNvCxnSpPr>
            <a:cxnSpLocks/>
          </p:cNvCxnSpPr>
          <p:nvPr/>
        </p:nvCxnSpPr>
        <p:spPr>
          <a:xfrm>
            <a:off x="805541" y="2486244"/>
            <a:ext cx="406037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7280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Celestial</Template>
  <TotalTime>1504</TotalTime>
  <Words>3407</Words>
  <Application>Microsoft Macintosh PowerPoint</Application>
  <PresentationFormat>Widescreen</PresentationFormat>
  <Paragraphs>1771</Paragraphs>
  <Slides>42</Slides>
  <Notes>6</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-webkit-standard</vt:lpstr>
      <vt:lpstr>Aptos</vt:lpstr>
      <vt:lpstr>Aptos Display</vt:lpstr>
      <vt:lpstr>Arial</vt:lpstr>
      <vt:lpstr>Courier New</vt:lpstr>
      <vt:lpstr>Helvetica Neue</vt:lpstr>
      <vt:lpstr>Office Theme</vt:lpstr>
      <vt:lpstr>Coronary Artery Stenosis Detection</vt:lpstr>
      <vt:lpstr>1. Advancements and Challenges in Automation of Coronary Artery Stenosis Detection</vt:lpstr>
      <vt:lpstr>PowerPoint Presentation</vt:lpstr>
      <vt:lpstr>PowerPoint Presentation</vt:lpstr>
      <vt:lpstr>PowerPoint Presentation</vt:lpstr>
      <vt:lpstr>Overall Performance Trends Across Stenosis Severity </vt:lpstr>
      <vt:lpstr>Features from existing research</vt:lpstr>
      <vt:lpstr>Features from existing research</vt:lpstr>
      <vt:lpstr>PowerPoint Presentation</vt:lpstr>
      <vt:lpstr>PowerPoint Presentation</vt:lpstr>
      <vt:lpstr>Challenges</vt:lpstr>
      <vt:lpstr>Main gaps</vt:lpstr>
      <vt:lpstr>Video-based models</vt:lpstr>
      <vt:lpstr>Video-based models</vt:lpstr>
      <vt:lpstr>Video-based models</vt:lpstr>
      <vt:lpstr>PowerPoint Presentation</vt:lpstr>
      <vt:lpstr>Other Applications</vt:lpstr>
      <vt:lpstr>Deep Learning for Medical Image Segmentation</vt:lpstr>
      <vt:lpstr>Few More Insights</vt:lpstr>
      <vt:lpstr>Session 0</vt:lpstr>
      <vt:lpstr>PowerPoint Presentation</vt:lpstr>
      <vt:lpstr>YOLO visualization</vt:lpstr>
      <vt:lpstr>PowerPoint Presentation</vt:lpstr>
      <vt:lpstr>PowerPoint Presentation</vt:lpstr>
      <vt:lpstr>PowerPoint Presentation</vt:lpstr>
      <vt:lpstr>PowerPoint Presentation</vt:lpstr>
      <vt:lpstr>PowerPoint Presentation</vt:lpstr>
      <vt:lpstr>Session 1</vt:lpstr>
      <vt:lpstr>validation batch 2 – prediction </vt:lpstr>
      <vt:lpstr>PowerPoint Presentation</vt:lpstr>
      <vt:lpstr>PowerPoint Presentation</vt:lpstr>
      <vt:lpstr>PowerPoint Presentation</vt:lpstr>
      <vt:lpstr>Session 2  Advanced</vt:lpstr>
      <vt:lpstr>PowerPoint Presentation</vt:lpstr>
      <vt:lpstr>PowerPoint Presentation</vt:lpstr>
      <vt:lpstr>Session 3   Nano</vt:lpstr>
      <vt:lpstr>PowerPoint Presentation</vt:lpstr>
      <vt:lpstr>PowerPoint Presentation</vt:lpstr>
      <vt:lpstr>Better training</vt:lpstr>
      <vt:lpstr>Better training</vt:lpstr>
      <vt:lpstr>Advanced training</vt:lpstr>
      <vt:lpstr>Advanced Training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Arman Ibrayeva</dc:creator>
  <cp:lastModifiedBy>Arman Ibrayeva</cp:lastModifiedBy>
  <cp:revision>4</cp:revision>
  <dcterms:created xsi:type="dcterms:W3CDTF">2025-06-04T20:16:46Z</dcterms:created>
  <dcterms:modified xsi:type="dcterms:W3CDTF">2025-07-10T18:50:30Z</dcterms:modified>
</cp:coreProperties>
</file>